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1"/>
  </p:notesMasterIdLst>
  <p:sldIdLst>
    <p:sldId id="256" r:id="rId2"/>
    <p:sldId id="291" r:id="rId3"/>
    <p:sldId id="257" r:id="rId4"/>
    <p:sldId id="268" r:id="rId5"/>
    <p:sldId id="276" r:id="rId6"/>
    <p:sldId id="277" r:id="rId7"/>
    <p:sldId id="278" r:id="rId8"/>
    <p:sldId id="279" r:id="rId9"/>
    <p:sldId id="280" r:id="rId10"/>
    <p:sldId id="281" r:id="rId11"/>
    <p:sldId id="282" r:id="rId12"/>
    <p:sldId id="283" r:id="rId13"/>
    <p:sldId id="284" r:id="rId14"/>
    <p:sldId id="290" r:id="rId15"/>
    <p:sldId id="285" r:id="rId16"/>
    <p:sldId id="286" r:id="rId17"/>
    <p:sldId id="287" r:id="rId18"/>
    <p:sldId id="289" r:id="rId19"/>
    <p:sldId id="26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101"/>
    <a:srgbClr val="D49C2C"/>
    <a:srgbClr val="EFE862"/>
    <a:srgbClr val="66DB79"/>
    <a:srgbClr val="C111C5"/>
    <a:srgbClr val="08CAC1"/>
    <a:srgbClr val="2C0BF5"/>
    <a:srgbClr val="4CD741"/>
    <a:srgbClr val="E580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20" autoAdjust="0"/>
    <p:restoredTop sz="81054" autoAdjust="0"/>
  </p:normalViewPr>
  <p:slideViewPr>
    <p:cSldViewPr snapToGrid="0">
      <p:cViewPr varScale="1">
        <p:scale>
          <a:sx n="66" d="100"/>
          <a:sy n="66" d="100"/>
        </p:scale>
        <p:origin x="1517" y="58"/>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66" d="100"/>
          <a:sy n="66" d="100"/>
        </p:scale>
        <p:origin x="3134" y="3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56E184-1654-4365-8FF7-566FF9A27DDC}" type="datetimeFigureOut">
              <a:rPr lang="en-GB" smtClean="0"/>
              <a:t>27/07/2021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DCD3E-4A0E-44C1-BB75-92EE1E9C76C7}" type="slidenum">
              <a:rPr lang="en-GB" smtClean="0"/>
              <a:t>‹#›</a:t>
            </a:fld>
            <a:endParaRPr lang="en-GB"/>
          </a:p>
        </p:txBody>
      </p:sp>
    </p:spTree>
    <p:extLst>
      <p:ext uri="{BB962C8B-B14F-4D97-AF65-F5344CB8AC3E}">
        <p14:creationId xmlns:p14="http://schemas.microsoft.com/office/powerpoint/2010/main" val="2352331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900" dirty="0"/>
          </a:p>
        </p:txBody>
      </p:sp>
      <p:sp>
        <p:nvSpPr>
          <p:cNvPr id="4" name="Slide Number Placeholder 3"/>
          <p:cNvSpPr>
            <a:spLocks noGrp="1"/>
          </p:cNvSpPr>
          <p:nvPr>
            <p:ph type="sldNum" sz="quarter" idx="5"/>
          </p:nvPr>
        </p:nvSpPr>
        <p:spPr/>
        <p:txBody>
          <a:bodyPr/>
          <a:lstStyle/>
          <a:p>
            <a:fld id="{97DDCD3E-4A0E-44C1-BB75-92EE1E9C76C7}" type="slidenum">
              <a:rPr lang="en-GB" smtClean="0"/>
              <a:t>1</a:t>
            </a:fld>
            <a:endParaRPr lang="en-GB" dirty="0"/>
          </a:p>
        </p:txBody>
      </p:sp>
    </p:spTree>
    <p:extLst>
      <p:ext uri="{BB962C8B-B14F-4D97-AF65-F5344CB8AC3E}">
        <p14:creationId xmlns:p14="http://schemas.microsoft.com/office/powerpoint/2010/main" val="695884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For each motor, 6V was supplied via a bench power supply, connected in parallel to a capacitor to reduce the voltage drop caused by the initial movement of the motors. The motors receive a signal from the Arduino Mega which is powered by the PC. Each motor is controlled through direct input of servo angles or through a slider on GUI created on </a:t>
            </a:r>
            <a:r>
              <a:rPr lang="en-GB" sz="800" dirty="0" err="1"/>
              <a:t>matlab</a:t>
            </a:r>
            <a:r>
              <a:rPr lang="en-GB" sz="800" dirty="0"/>
              <a:t>. So all of this culminated in the final design of the robotic hand which was built to be the </a:t>
            </a:r>
            <a:r>
              <a:rPr lang="en-GB" sz="800" dirty="0" err="1"/>
              <a:t>Ethohand</a:t>
            </a:r>
            <a:r>
              <a:rPr lang="en-GB" sz="800" dirty="0"/>
              <a:t> II.</a:t>
            </a:r>
          </a:p>
        </p:txBody>
      </p:sp>
      <p:sp>
        <p:nvSpPr>
          <p:cNvPr id="4" name="Slide Number Placeholder 3"/>
          <p:cNvSpPr>
            <a:spLocks noGrp="1"/>
          </p:cNvSpPr>
          <p:nvPr>
            <p:ph type="sldNum" sz="quarter" idx="5"/>
          </p:nvPr>
        </p:nvSpPr>
        <p:spPr/>
        <p:txBody>
          <a:bodyPr/>
          <a:lstStyle/>
          <a:p>
            <a:fld id="{97DDCD3E-4A0E-44C1-BB75-92EE1E9C76C7}" type="slidenum">
              <a:rPr lang="en-GB" smtClean="0"/>
              <a:t>10</a:t>
            </a:fld>
            <a:endParaRPr lang="en-GB"/>
          </a:p>
        </p:txBody>
      </p:sp>
    </p:spTree>
    <p:extLst>
      <p:ext uri="{BB962C8B-B14F-4D97-AF65-F5344CB8AC3E}">
        <p14:creationId xmlns:p14="http://schemas.microsoft.com/office/powerpoint/2010/main" val="1851716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The first objective was to design and build the </a:t>
            </a:r>
            <a:r>
              <a:rPr lang="en-GB" sz="800" dirty="0" err="1"/>
              <a:t>ethohand</a:t>
            </a:r>
            <a:r>
              <a:rPr lang="en-GB" sz="800" dirty="0"/>
              <a:t> 2 and here are some pictures of said robot hand. Parts were printed using the </a:t>
            </a:r>
            <a:r>
              <a:rPr lang="en-GB" sz="800" dirty="0" err="1"/>
              <a:t>Formlabs</a:t>
            </a:r>
            <a:r>
              <a:rPr lang="en-GB" sz="800" dirty="0"/>
              <a:t> Form 2 3d printer. Most by the tough V5 resin. The top of the palm in black was printed in a flexible resin for a softer and grippier palm to assist grasping. The motors, wiring and Arduino are all </a:t>
            </a:r>
            <a:r>
              <a:rPr lang="en-GB" sz="800" dirty="0" err="1"/>
              <a:t>incased</a:t>
            </a:r>
            <a:r>
              <a:rPr lang="en-GB" sz="800" dirty="0"/>
              <a:t> within 3mm acrylic sheets held by steel brackets. So the </a:t>
            </a:r>
            <a:r>
              <a:rPr lang="en-GB" sz="800" dirty="0" err="1"/>
              <a:t>Ethohand</a:t>
            </a:r>
            <a:r>
              <a:rPr lang="en-GB" sz="800" dirty="0"/>
              <a:t> 2 has 16 </a:t>
            </a:r>
            <a:r>
              <a:rPr lang="en-GB" sz="800" dirty="0" err="1"/>
              <a:t>DoF</a:t>
            </a:r>
            <a:r>
              <a:rPr lang="en-GB" sz="800" dirty="0"/>
              <a:t> and actuation, using 32 servos and is tendon driven.</a:t>
            </a:r>
          </a:p>
        </p:txBody>
      </p:sp>
      <p:sp>
        <p:nvSpPr>
          <p:cNvPr id="4" name="Slide Number Placeholder 3"/>
          <p:cNvSpPr>
            <a:spLocks noGrp="1"/>
          </p:cNvSpPr>
          <p:nvPr>
            <p:ph type="sldNum" sz="quarter" idx="5"/>
          </p:nvPr>
        </p:nvSpPr>
        <p:spPr/>
        <p:txBody>
          <a:bodyPr/>
          <a:lstStyle/>
          <a:p>
            <a:fld id="{97DDCD3E-4A0E-44C1-BB75-92EE1E9C76C7}" type="slidenum">
              <a:rPr lang="en-GB" smtClean="0"/>
              <a:t>11</a:t>
            </a:fld>
            <a:endParaRPr lang="en-GB"/>
          </a:p>
        </p:txBody>
      </p:sp>
    </p:spTree>
    <p:extLst>
      <p:ext uri="{BB962C8B-B14F-4D97-AF65-F5344CB8AC3E}">
        <p14:creationId xmlns:p14="http://schemas.microsoft.com/office/powerpoint/2010/main" val="2674176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From building the hand to teleoperating it using the </a:t>
            </a:r>
            <a:r>
              <a:rPr lang="en-GB" sz="800" dirty="0" err="1"/>
              <a:t>Cyberglove</a:t>
            </a:r>
            <a:r>
              <a:rPr lang="en-GB" sz="800" dirty="0"/>
              <a:t>. Video on the left shows some of the motions of the fingers and thumb. The video on the right is a common movement to test opposition of the thumb by touching each of the fingertips with the thumb. From these we can see that the ball joint is a pretty good representation of the human thumb.</a:t>
            </a:r>
          </a:p>
        </p:txBody>
      </p:sp>
      <p:sp>
        <p:nvSpPr>
          <p:cNvPr id="4" name="Slide Number Placeholder 3"/>
          <p:cNvSpPr>
            <a:spLocks noGrp="1"/>
          </p:cNvSpPr>
          <p:nvPr>
            <p:ph type="sldNum" sz="quarter" idx="5"/>
          </p:nvPr>
        </p:nvSpPr>
        <p:spPr/>
        <p:txBody>
          <a:bodyPr/>
          <a:lstStyle/>
          <a:p>
            <a:fld id="{97DDCD3E-4A0E-44C1-BB75-92EE1E9C76C7}" type="slidenum">
              <a:rPr lang="en-GB" smtClean="0"/>
              <a:t>12</a:t>
            </a:fld>
            <a:endParaRPr lang="en-GB"/>
          </a:p>
        </p:txBody>
      </p:sp>
    </p:spTree>
    <p:extLst>
      <p:ext uri="{BB962C8B-B14F-4D97-AF65-F5344CB8AC3E}">
        <p14:creationId xmlns:p14="http://schemas.microsoft.com/office/powerpoint/2010/main" val="1160361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From the motions and hand poses we move on to the grasp taxonomy. </a:t>
            </a:r>
            <a:r>
              <a:rPr lang="en-GB" sz="800" dirty="0" err="1"/>
              <a:t>Feix</a:t>
            </a:r>
            <a:r>
              <a:rPr lang="en-GB" sz="800" dirty="0"/>
              <a:t> and others categorised 33 of the main grasps into 3 types: Power, intermediate and precision and it became the benchmark for the grasps robot hands try to achieve. The </a:t>
            </a:r>
            <a:r>
              <a:rPr lang="en-GB" sz="800" dirty="0" err="1"/>
              <a:t>ethohand</a:t>
            </a:r>
            <a:r>
              <a:rPr lang="en-GB" sz="800" dirty="0"/>
              <a:t> II achieved 29/33 grasps missing out on the others due to the lack of finger abduction and palm flexion. Here are only some of the grasps it achieved.</a:t>
            </a:r>
          </a:p>
        </p:txBody>
      </p:sp>
      <p:sp>
        <p:nvSpPr>
          <p:cNvPr id="4" name="Slide Number Placeholder 3"/>
          <p:cNvSpPr>
            <a:spLocks noGrp="1"/>
          </p:cNvSpPr>
          <p:nvPr>
            <p:ph type="sldNum" sz="quarter" idx="5"/>
          </p:nvPr>
        </p:nvSpPr>
        <p:spPr/>
        <p:txBody>
          <a:bodyPr/>
          <a:lstStyle/>
          <a:p>
            <a:fld id="{97DDCD3E-4A0E-44C1-BB75-92EE1E9C76C7}" type="slidenum">
              <a:rPr lang="en-GB" smtClean="0"/>
              <a:t>13</a:t>
            </a:fld>
            <a:endParaRPr lang="en-GB"/>
          </a:p>
        </p:txBody>
      </p:sp>
    </p:spTree>
    <p:extLst>
      <p:ext uri="{BB962C8B-B14F-4D97-AF65-F5344CB8AC3E}">
        <p14:creationId xmlns:p14="http://schemas.microsoft.com/office/powerpoint/2010/main" val="2492441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Here are some other grasps achieved by teleoperation. </a:t>
            </a:r>
          </a:p>
          <a:p>
            <a:pPr marL="0" indent="0">
              <a:buFont typeface="Arial" panose="020B0604020202020204" pitchFamily="34" charset="0"/>
              <a:buNone/>
            </a:pPr>
            <a:r>
              <a:rPr lang="en-GB" sz="800" dirty="0"/>
              <a:t>Now grasps, motions and poses are well and good to see what the robotic hand can achieve, but they are not measures of dexterity as this requires functionality and object manipulation</a:t>
            </a:r>
          </a:p>
        </p:txBody>
      </p:sp>
      <p:sp>
        <p:nvSpPr>
          <p:cNvPr id="4" name="Slide Number Placeholder 3"/>
          <p:cNvSpPr>
            <a:spLocks noGrp="1"/>
          </p:cNvSpPr>
          <p:nvPr>
            <p:ph type="sldNum" sz="quarter" idx="5"/>
          </p:nvPr>
        </p:nvSpPr>
        <p:spPr/>
        <p:txBody>
          <a:bodyPr/>
          <a:lstStyle/>
          <a:p>
            <a:fld id="{97DDCD3E-4A0E-44C1-BB75-92EE1E9C76C7}" type="slidenum">
              <a:rPr lang="en-GB" smtClean="0"/>
              <a:t>14</a:t>
            </a:fld>
            <a:endParaRPr lang="en-GB"/>
          </a:p>
        </p:txBody>
      </p:sp>
    </p:spTree>
    <p:extLst>
      <p:ext uri="{BB962C8B-B14F-4D97-AF65-F5344CB8AC3E}">
        <p14:creationId xmlns:p14="http://schemas.microsoft.com/office/powerpoint/2010/main" val="237012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Here are some examples of tasks we take for granted everyday such as flicking through pages or using a screwdriver, but are far from trivial for robotic hands. </a:t>
            </a:r>
          </a:p>
          <a:p>
            <a:pPr marL="0" indent="0">
              <a:buFont typeface="Arial" panose="020B0604020202020204" pitchFamily="34" charset="0"/>
              <a:buNone/>
            </a:pPr>
            <a:r>
              <a:rPr lang="en-GB" sz="800" dirty="0"/>
              <a:t>However grasping and object manipulation are not quantitate measures for evaluating a robotic hand</a:t>
            </a:r>
          </a:p>
        </p:txBody>
      </p:sp>
      <p:sp>
        <p:nvSpPr>
          <p:cNvPr id="4" name="Slide Number Placeholder 3"/>
          <p:cNvSpPr>
            <a:spLocks noGrp="1"/>
          </p:cNvSpPr>
          <p:nvPr>
            <p:ph type="sldNum" sz="quarter" idx="5"/>
          </p:nvPr>
        </p:nvSpPr>
        <p:spPr/>
        <p:txBody>
          <a:bodyPr/>
          <a:lstStyle/>
          <a:p>
            <a:fld id="{97DDCD3E-4A0E-44C1-BB75-92EE1E9C76C7}" type="slidenum">
              <a:rPr lang="en-GB" smtClean="0"/>
              <a:t>15</a:t>
            </a:fld>
            <a:endParaRPr lang="en-GB"/>
          </a:p>
        </p:txBody>
      </p:sp>
    </p:spTree>
    <p:extLst>
      <p:ext uri="{BB962C8B-B14F-4D97-AF65-F5344CB8AC3E}">
        <p14:creationId xmlns:p14="http://schemas.microsoft.com/office/powerpoint/2010/main" val="414714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For that </a:t>
            </a:r>
            <a:r>
              <a:rPr lang="en-GB" sz="800" dirty="0" err="1"/>
              <a:t>Feix</a:t>
            </a:r>
            <a:r>
              <a:rPr lang="en-GB" sz="800" dirty="0"/>
              <a:t> and others developed a toolbox that maps the fingertip positions in different grasps into a latent space to compare with the latent space of the human hand shown in white in each graph. The amount of coverage in this space is the anthropomorphic index</a:t>
            </a:r>
          </a:p>
          <a:p>
            <a:pPr marL="0" indent="0">
              <a:buFont typeface="Arial" panose="020B0604020202020204" pitchFamily="34" charset="0"/>
              <a:buNone/>
            </a:pPr>
            <a:r>
              <a:rPr lang="en-GB" sz="800" dirty="0"/>
              <a:t>The first graph is of the sensor hand which only has open and closing of the hand which is explains its low AI score. The </a:t>
            </a:r>
            <a:r>
              <a:rPr lang="en-GB" sz="800" dirty="0" err="1"/>
              <a:t>Ethohand</a:t>
            </a:r>
            <a:r>
              <a:rPr lang="en-GB" sz="800" dirty="0"/>
              <a:t> II achieved an AI close to the shadow hand, known to the state of the art in robotic hands. </a:t>
            </a:r>
          </a:p>
          <a:p>
            <a:pPr marL="0" indent="0">
              <a:buFont typeface="Arial" panose="020B0604020202020204" pitchFamily="34" charset="0"/>
              <a:buNone/>
            </a:pPr>
            <a:r>
              <a:rPr lang="en-GB" sz="800" dirty="0"/>
              <a:t>But this index comes with its limitations as it is a comparison to the human hand in terms of anthropomorphism and not dexterity, only taking into account the endpoints of the digits, neglecting redundancies of other joints.</a:t>
            </a:r>
          </a:p>
        </p:txBody>
      </p:sp>
      <p:sp>
        <p:nvSpPr>
          <p:cNvPr id="4" name="Slide Number Placeholder 3"/>
          <p:cNvSpPr>
            <a:spLocks noGrp="1"/>
          </p:cNvSpPr>
          <p:nvPr>
            <p:ph type="sldNum" sz="quarter" idx="5"/>
          </p:nvPr>
        </p:nvSpPr>
        <p:spPr/>
        <p:txBody>
          <a:bodyPr/>
          <a:lstStyle/>
          <a:p>
            <a:fld id="{97DDCD3E-4A0E-44C1-BB75-92EE1E9C76C7}" type="slidenum">
              <a:rPr lang="en-GB" smtClean="0"/>
              <a:t>16</a:t>
            </a:fld>
            <a:endParaRPr lang="en-GB"/>
          </a:p>
        </p:txBody>
      </p:sp>
    </p:spTree>
    <p:extLst>
      <p:ext uri="{BB962C8B-B14F-4D97-AF65-F5344CB8AC3E}">
        <p14:creationId xmlns:p14="http://schemas.microsoft.com/office/powerpoint/2010/main" val="4103119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So instead of the AI, convex hulls are used to measure the volume of the workspace of the finger and thumb and comparing it to the human finger/thumb workspace. For the fingers the </a:t>
            </a:r>
            <a:r>
              <a:rPr lang="en-GB" sz="800" dirty="0" err="1"/>
              <a:t>Ethohand</a:t>
            </a:r>
            <a:r>
              <a:rPr lang="en-GB" sz="800" dirty="0"/>
              <a:t> only covers 32.5% of the human workspace due to its lack of abduction/adduction and extension which the Hiro III hand fingers have. But the main achievement here is the 95.5% coverage in workspace for the thumb which shows how similar it is to the human thumb.</a:t>
            </a:r>
          </a:p>
        </p:txBody>
      </p:sp>
      <p:sp>
        <p:nvSpPr>
          <p:cNvPr id="4" name="Slide Number Placeholder 3"/>
          <p:cNvSpPr>
            <a:spLocks noGrp="1"/>
          </p:cNvSpPr>
          <p:nvPr>
            <p:ph type="sldNum" sz="quarter" idx="5"/>
          </p:nvPr>
        </p:nvSpPr>
        <p:spPr/>
        <p:txBody>
          <a:bodyPr/>
          <a:lstStyle/>
          <a:p>
            <a:fld id="{97DDCD3E-4A0E-44C1-BB75-92EE1E9C76C7}" type="slidenum">
              <a:rPr lang="en-GB" smtClean="0"/>
              <a:t>17</a:t>
            </a:fld>
            <a:endParaRPr lang="en-GB"/>
          </a:p>
        </p:txBody>
      </p:sp>
    </p:spTree>
    <p:extLst>
      <p:ext uri="{BB962C8B-B14F-4D97-AF65-F5344CB8AC3E}">
        <p14:creationId xmlns:p14="http://schemas.microsoft.com/office/powerpoint/2010/main" val="2798212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dirty="0"/>
              <a:t>In conclusion, the aims of the project were met. The </a:t>
            </a:r>
            <a:r>
              <a:rPr lang="en-GB" sz="800" dirty="0" err="1"/>
              <a:t>Ethohand</a:t>
            </a:r>
            <a:r>
              <a:rPr lang="en-GB" sz="800" dirty="0"/>
              <a:t> II </a:t>
            </a:r>
            <a:r>
              <a:rPr lang="en-GB" sz="800" dirty="0" err="1"/>
              <a:t>balljoint</a:t>
            </a:r>
            <a:r>
              <a:rPr lang="en-GB" sz="800" dirty="0"/>
              <a:t> improve the palmar abduction and thus the workspace coverage of the human thumb in comparison to the </a:t>
            </a:r>
            <a:r>
              <a:rPr lang="en-GB" sz="800" dirty="0" err="1"/>
              <a:t>Ethohand</a:t>
            </a:r>
            <a:r>
              <a:rPr lang="en-GB" sz="800" dirty="0"/>
              <a:t> I. It achieves 29 of the 33 main grasps missing out due to the lack of finger abduction. As the videos showed it is capable of various manipulation tasks and there is a proof of concept for dimensionality reduction techniques being applied in the </a:t>
            </a:r>
            <a:r>
              <a:rPr lang="en-GB" sz="800" dirty="0" err="1"/>
              <a:t>realworld</a:t>
            </a:r>
            <a:r>
              <a:rPr lang="en-GB" sz="800" dirty="0"/>
              <a:t> in real time.</a:t>
            </a:r>
          </a:p>
        </p:txBody>
      </p:sp>
      <p:sp>
        <p:nvSpPr>
          <p:cNvPr id="4" name="Slide Number Placeholder 3"/>
          <p:cNvSpPr>
            <a:spLocks noGrp="1"/>
          </p:cNvSpPr>
          <p:nvPr>
            <p:ph type="sldNum" sz="quarter" idx="5"/>
          </p:nvPr>
        </p:nvSpPr>
        <p:spPr/>
        <p:txBody>
          <a:bodyPr/>
          <a:lstStyle/>
          <a:p>
            <a:fld id="{97DDCD3E-4A0E-44C1-BB75-92EE1E9C76C7}" type="slidenum">
              <a:rPr lang="en-GB" smtClean="0"/>
              <a:t>18</a:t>
            </a:fld>
            <a:endParaRPr lang="en-GB"/>
          </a:p>
        </p:txBody>
      </p:sp>
    </p:spTree>
    <p:extLst>
      <p:ext uri="{BB962C8B-B14F-4D97-AF65-F5344CB8AC3E}">
        <p14:creationId xmlns:p14="http://schemas.microsoft.com/office/powerpoint/2010/main" val="1116797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dirty="0"/>
              <a:t>When we think about the perfect tool or more specifically the perfect end-effector, we want it to be adaptable, functional, dexterous, and for that it is hard to look past the end-effector we use everyday; the human hand. It is ideal for grasping and object manipulation due to its high dexterity and 22 </a:t>
            </a:r>
            <a:r>
              <a:rPr lang="en-GB" sz="800" dirty="0" err="1"/>
              <a:t>DoF</a:t>
            </a:r>
            <a:r>
              <a:rPr lang="en-GB" sz="800" dirty="0"/>
              <a:t> and its is also our primary interaction with the world. So it goes without saying losing a hand becomes a severe handicap for the amputees. So from there came the development of prosthetics to try and restore some of the functionality of the lost hand but then we have the issue of control. Ideally we want it to be as natural as possible so as technology advanced prosthetics started to use EMG signals from the arm muscles to control the robotic hand but this has its limitations due to only a few signals trying to control 22 </a:t>
            </a:r>
            <a:r>
              <a:rPr lang="en-GB" sz="800" dirty="0" err="1"/>
              <a:t>DoF</a:t>
            </a:r>
            <a:r>
              <a:rPr lang="en-GB" sz="800" dirty="0"/>
              <a:t>. Thus began the research into dimensionality reduction from myoelectric signals from the arm to controlling large amounts of </a:t>
            </a:r>
            <a:r>
              <a:rPr lang="en-GB" sz="800" dirty="0" err="1"/>
              <a:t>DoF</a:t>
            </a:r>
            <a:r>
              <a:rPr lang="en-GB" sz="800" dirty="0"/>
              <a:t> in robotic hands.</a:t>
            </a:r>
          </a:p>
        </p:txBody>
      </p:sp>
      <p:sp>
        <p:nvSpPr>
          <p:cNvPr id="4" name="Slide Number Placeholder 3"/>
          <p:cNvSpPr>
            <a:spLocks noGrp="1"/>
          </p:cNvSpPr>
          <p:nvPr>
            <p:ph type="sldNum" sz="quarter" idx="5"/>
          </p:nvPr>
        </p:nvSpPr>
        <p:spPr/>
        <p:txBody>
          <a:bodyPr/>
          <a:lstStyle/>
          <a:p>
            <a:fld id="{97DDCD3E-4A0E-44C1-BB75-92EE1E9C76C7}" type="slidenum">
              <a:rPr lang="en-GB" smtClean="0"/>
              <a:t>2</a:t>
            </a:fld>
            <a:endParaRPr lang="en-GB"/>
          </a:p>
        </p:txBody>
      </p:sp>
    </p:spTree>
    <p:extLst>
      <p:ext uri="{BB962C8B-B14F-4D97-AF65-F5344CB8AC3E}">
        <p14:creationId xmlns:p14="http://schemas.microsoft.com/office/powerpoint/2010/main" val="3736441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But prosthetics like the </a:t>
            </a:r>
            <a:r>
              <a:rPr lang="en-GB" sz="800" dirty="0" err="1"/>
              <a:t>iLimb</a:t>
            </a:r>
            <a:r>
              <a:rPr lang="en-GB" sz="800" dirty="0"/>
              <a:t> and </a:t>
            </a:r>
            <a:r>
              <a:rPr lang="en-GB" sz="800" dirty="0" err="1"/>
              <a:t>Bebionic</a:t>
            </a:r>
            <a:r>
              <a:rPr lang="en-GB" sz="800" dirty="0"/>
              <a:t> hands, aren’t the only practical use for robotic hands. There’s also uses in space since there are areas where a human cant go and instead can teleoperate a robotic hand/arm to carry out tasks. Or in areas of manufacturing where the robot can carry out tasks humans can and cant do without tiring. Or more simply just for research to see what is achievable in trying to replicate the human hand like the Shadow Robotics hand. However an area that has always been difficult to replicate is the thumb due to its unique kinematics. Which brings me the original </a:t>
            </a:r>
            <a:r>
              <a:rPr lang="en-GB" sz="800" dirty="0" err="1"/>
              <a:t>Ethohand</a:t>
            </a:r>
            <a:r>
              <a:rPr lang="en-GB" sz="800" dirty="0"/>
              <a:t>.</a:t>
            </a:r>
          </a:p>
        </p:txBody>
      </p:sp>
      <p:sp>
        <p:nvSpPr>
          <p:cNvPr id="4" name="Slide Number Placeholder 3"/>
          <p:cNvSpPr>
            <a:spLocks noGrp="1"/>
          </p:cNvSpPr>
          <p:nvPr>
            <p:ph type="sldNum" sz="quarter" idx="5"/>
          </p:nvPr>
        </p:nvSpPr>
        <p:spPr/>
        <p:txBody>
          <a:bodyPr/>
          <a:lstStyle/>
          <a:p>
            <a:fld id="{97DDCD3E-4A0E-44C1-BB75-92EE1E9C76C7}" type="slidenum">
              <a:rPr lang="en-GB" smtClean="0"/>
              <a:t>3</a:t>
            </a:fld>
            <a:endParaRPr lang="en-GB"/>
          </a:p>
        </p:txBody>
      </p:sp>
    </p:spTree>
    <p:extLst>
      <p:ext uri="{BB962C8B-B14F-4D97-AF65-F5344CB8AC3E}">
        <p14:creationId xmlns:p14="http://schemas.microsoft.com/office/powerpoint/2010/main" val="936995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The main innovation for the original </a:t>
            </a:r>
            <a:r>
              <a:rPr lang="en-GB" sz="800" dirty="0" err="1"/>
              <a:t>Ethohand</a:t>
            </a:r>
            <a:r>
              <a:rPr lang="en-GB" sz="800" dirty="0"/>
              <a:t> was the use of a ball-joint to move the base of the thumb. Typically robotic hands use a double hinge joint as its relatively easy to control but this requires 2 joints for 2 </a:t>
            </a:r>
            <a:r>
              <a:rPr lang="en-GB" sz="800" dirty="0" err="1"/>
              <a:t>DoF</a:t>
            </a:r>
            <a:r>
              <a:rPr lang="en-GB" sz="800" dirty="0"/>
              <a:t>, where as a ball joint has both in just one joint. It is also more representative of the saddle joint in the human hand which allows for palmar and radial abduction. But the ball joint complicates the control aspect. The human hand has 22 </a:t>
            </a:r>
            <a:r>
              <a:rPr lang="en-GB" sz="800" dirty="0" err="1"/>
              <a:t>DoF</a:t>
            </a:r>
            <a:r>
              <a:rPr lang="en-GB" sz="800" dirty="0"/>
              <a:t> as did the </a:t>
            </a:r>
            <a:r>
              <a:rPr lang="en-GB" sz="800" dirty="0" err="1"/>
              <a:t>Ethohand</a:t>
            </a:r>
            <a:r>
              <a:rPr lang="en-GB" sz="800" dirty="0"/>
              <a:t> but it only used 7 actuators which meant joints were coupled and thus its dexterity was reduced.</a:t>
            </a:r>
          </a:p>
        </p:txBody>
      </p:sp>
      <p:sp>
        <p:nvSpPr>
          <p:cNvPr id="4" name="Slide Number Placeholder 3"/>
          <p:cNvSpPr>
            <a:spLocks noGrp="1"/>
          </p:cNvSpPr>
          <p:nvPr>
            <p:ph type="sldNum" sz="quarter" idx="5"/>
          </p:nvPr>
        </p:nvSpPr>
        <p:spPr/>
        <p:txBody>
          <a:bodyPr/>
          <a:lstStyle/>
          <a:p>
            <a:fld id="{97DDCD3E-4A0E-44C1-BB75-92EE1E9C76C7}" type="slidenum">
              <a:rPr lang="en-GB" smtClean="0"/>
              <a:t>4</a:t>
            </a:fld>
            <a:endParaRPr lang="en-GB"/>
          </a:p>
        </p:txBody>
      </p:sp>
    </p:spTree>
    <p:extLst>
      <p:ext uri="{BB962C8B-B14F-4D97-AF65-F5344CB8AC3E}">
        <p14:creationId xmlns:p14="http://schemas.microsoft.com/office/powerpoint/2010/main" val="1914363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00" dirty="0"/>
              <a:t>So my goal was to redesign the </a:t>
            </a:r>
            <a:r>
              <a:rPr lang="en-GB" sz="800" dirty="0" err="1"/>
              <a:t>Ethohand</a:t>
            </a:r>
            <a:r>
              <a:rPr lang="en-GB" sz="800" dirty="0"/>
              <a:t> with fully actuated fingers and ball joint thumb, in order to teleoperate it and carry out various grasps and manipulation tasks, compare it to other robotic hands out there, as well designing it for implementing dimensionality reduction techniques devised by Harris.</a:t>
            </a:r>
          </a:p>
        </p:txBody>
      </p:sp>
      <p:sp>
        <p:nvSpPr>
          <p:cNvPr id="4" name="Slide Number Placeholder 3"/>
          <p:cNvSpPr>
            <a:spLocks noGrp="1"/>
          </p:cNvSpPr>
          <p:nvPr>
            <p:ph type="sldNum" sz="quarter" idx="5"/>
          </p:nvPr>
        </p:nvSpPr>
        <p:spPr/>
        <p:txBody>
          <a:bodyPr/>
          <a:lstStyle/>
          <a:p>
            <a:fld id="{97DDCD3E-4A0E-44C1-BB75-92EE1E9C76C7}" type="slidenum">
              <a:rPr lang="en-GB" smtClean="0"/>
              <a:t>5</a:t>
            </a:fld>
            <a:endParaRPr lang="en-GB"/>
          </a:p>
        </p:txBody>
      </p:sp>
    </p:spTree>
    <p:extLst>
      <p:ext uri="{BB962C8B-B14F-4D97-AF65-F5344CB8AC3E}">
        <p14:creationId xmlns:p14="http://schemas.microsoft.com/office/powerpoint/2010/main" val="2903359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The trapezial metacarpal (TMC) joint at the base of thumb has 2 </a:t>
            </a:r>
            <a:r>
              <a:rPr lang="en-GB" sz="800" dirty="0" err="1"/>
              <a:t>Dof</a:t>
            </a:r>
            <a:r>
              <a:rPr lang="en-GB" sz="800" dirty="0"/>
              <a:t> for the palmar and radial abduction. In terms of the radial abduction the new design has a similar range to the original but the major improvement comes in the increase in range in the palmar abduction at 80deg. There are 4 tendons controlling the TMC joint working in pairs as agonist and antagonist tendons. There are also 2 tendons for the MCP and IP for the flexion/extension of each joint. So the thumb has 4 </a:t>
            </a:r>
            <a:r>
              <a:rPr lang="en-GB" sz="800" dirty="0" err="1"/>
              <a:t>DoF</a:t>
            </a:r>
            <a:r>
              <a:rPr lang="en-GB" sz="800" dirty="0"/>
              <a:t> and 8 tendons.</a:t>
            </a:r>
          </a:p>
        </p:txBody>
      </p:sp>
      <p:sp>
        <p:nvSpPr>
          <p:cNvPr id="4" name="Slide Number Placeholder 3"/>
          <p:cNvSpPr>
            <a:spLocks noGrp="1"/>
          </p:cNvSpPr>
          <p:nvPr>
            <p:ph type="sldNum" sz="quarter" idx="5"/>
          </p:nvPr>
        </p:nvSpPr>
        <p:spPr/>
        <p:txBody>
          <a:bodyPr/>
          <a:lstStyle/>
          <a:p>
            <a:fld id="{97DDCD3E-4A0E-44C1-BB75-92EE1E9C76C7}" type="slidenum">
              <a:rPr lang="en-GB" smtClean="0"/>
              <a:t>6</a:t>
            </a:fld>
            <a:endParaRPr lang="en-GB"/>
          </a:p>
        </p:txBody>
      </p:sp>
    </p:spTree>
    <p:extLst>
      <p:ext uri="{BB962C8B-B14F-4D97-AF65-F5344CB8AC3E}">
        <p14:creationId xmlns:p14="http://schemas.microsoft.com/office/powerpoint/2010/main" val="35898900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Now the design of the finger is similar to the original </a:t>
            </a:r>
            <a:r>
              <a:rPr lang="en-GB" sz="800" dirty="0" err="1"/>
              <a:t>ethohand</a:t>
            </a:r>
            <a:r>
              <a:rPr lang="en-GB" sz="800" dirty="0"/>
              <a:t> except now instead of the joint being coupled, they are fully actuated. This increases the dexterity of the hand. Each joint has 78deg range. There was a trade off between having abduction of the motors and further complicating the control elements of the hand thus I decided to have the fully actuated 3 </a:t>
            </a:r>
            <a:r>
              <a:rPr lang="en-GB" sz="800" dirty="0" err="1"/>
              <a:t>DoF</a:t>
            </a:r>
            <a:r>
              <a:rPr lang="en-GB" sz="800" dirty="0"/>
              <a:t> of the finger which amount to 6 tendons.</a:t>
            </a:r>
          </a:p>
        </p:txBody>
      </p:sp>
      <p:sp>
        <p:nvSpPr>
          <p:cNvPr id="4" name="Slide Number Placeholder 3"/>
          <p:cNvSpPr>
            <a:spLocks noGrp="1"/>
          </p:cNvSpPr>
          <p:nvPr>
            <p:ph type="sldNum" sz="quarter" idx="5"/>
          </p:nvPr>
        </p:nvSpPr>
        <p:spPr/>
        <p:txBody>
          <a:bodyPr/>
          <a:lstStyle/>
          <a:p>
            <a:fld id="{97DDCD3E-4A0E-44C1-BB75-92EE1E9C76C7}" type="slidenum">
              <a:rPr lang="en-GB" smtClean="0"/>
              <a:t>7</a:t>
            </a:fld>
            <a:endParaRPr lang="en-GB"/>
          </a:p>
        </p:txBody>
      </p:sp>
    </p:spTree>
    <p:extLst>
      <p:ext uri="{BB962C8B-B14F-4D97-AF65-F5344CB8AC3E}">
        <p14:creationId xmlns:p14="http://schemas.microsoft.com/office/powerpoint/2010/main" val="909381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The design of the palm is very important when it comes to grasping. Thus a more pronounced curvature of the palm compared to the original </a:t>
            </a:r>
            <a:r>
              <a:rPr lang="en-GB" sz="800" dirty="0" err="1"/>
              <a:t>ethohand</a:t>
            </a:r>
            <a:r>
              <a:rPr lang="en-GB" sz="800" dirty="0"/>
              <a:t> was designed. The positioning of the fingers within the palm were designed similar to the human hand by staggering the positions of the MCP and since the fingers have no abduction, an angle that allowed closing of the fingers when flexed was introduced. All of these features designed to aid grasping </a:t>
            </a:r>
            <a:r>
              <a:rPr lang="en-GB" sz="800"/>
              <a:t>and anthropomorphism.</a:t>
            </a:r>
            <a:endParaRPr lang="en-GB" sz="800" dirty="0"/>
          </a:p>
        </p:txBody>
      </p:sp>
      <p:sp>
        <p:nvSpPr>
          <p:cNvPr id="4" name="Slide Number Placeholder 3"/>
          <p:cNvSpPr>
            <a:spLocks noGrp="1"/>
          </p:cNvSpPr>
          <p:nvPr>
            <p:ph type="sldNum" sz="quarter" idx="5"/>
          </p:nvPr>
        </p:nvSpPr>
        <p:spPr/>
        <p:txBody>
          <a:bodyPr/>
          <a:lstStyle/>
          <a:p>
            <a:fld id="{97DDCD3E-4A0E-44C1-BB75-92EE1E9C76C7}" type="slidenum">
              <a:rPr lang="en-GB" smtClean="0"/>
              <a:t>8</a:t>
            </a:fld>
            <a:endParaRPr lang="en-GB"/>
          </a:p>
        </p:txBody>
      </p:sp>
    </p:spTree>
    <p:extLst>
      <p:ext uri="{BB962C8B-B14F-4D97-AF65-F5344CB8AC3E}">
        <p14:creationId xmlns:p14="http://schemas.microsoft.com/office/powerpoint/2010/main" val="4234757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800" dirty="0"/>
              <a:t>All the tendons coming from the fingers and thumb pass through the palm and are connected to a pulley attached to a servo motor. 6 tendons for each finger and 8 for the thumb sums to 32 tendons and thus 32 servos. Now arranging so many motors in a compact manner became a challenge, which was solved by layering the servo’s of the fingers as shown by the side view. So the hand has 16 </a:t>
            </a:r>
            <a:r>
              <a:rPr lang="en-GB" sz="800" dirty="0" err="1"/>
              <a:t>DoF</a:t>
            </a:r>
            <a:r>
              <a:rPr lang="en-GB" sz="800" dirty="0"/>
              <a:t> with 32 tendons, driven by 32 servos. Then the issue became how do you control the hand and power the motors?</a:t>
            </a:r>
          </a:p>
        </p:txBody>
      </p:sp>
      <p:sp>
        <p:nvSpPr>
          <p:cNvPr id="4" name="Slide Number Placeholder 3"/>
          <p:cNvSpPr>
            <a:spLocks noGrp="1"/>
          </p:cNvSpPr>
          <p:nvPr>
            <p:ph type="sldNum" sz="quarter" idx="5"/>
          </p:nvPr>
        </p:nvSpPr>
        <p:spPr/>
        <p:txBody>
          <a:bodyPr/>
          <a:lstStyle/>
          <a:p>
            <a:fld id="{97DDCD3E-4A0E-44C1-BB75-92EE1E9C76C7}" type="slidenum">
              <a:rPr lang="en-GB" smtClean="0"/>
              <a:t>9</a:t>
            </a:fld>
            <a:endParaRPr lang="en-GB"/>
          </a:p>
        </p:txBody>
      </p:sp>
    </p:spTree>
    <p:extLst>
      <p:ext uri="{BB962C8B-B14F-4D97-AF65-F5344CB8AC3E}">
        <p14:creationId xmlns:p14="http://schemas.microsoft.com/office/powerpoint/2010/main" val="35003371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810" y="1371600"/>
            <a:ext cx="9146382" cy="3505200"/>
          </a:xfrm>
        </p:spPr>
        <p:txBody>
          <a:bodyPr>
            <a:noAutofit/>
          </a:bodyPr>
          <a:lstStyle>
            <a:lvl1pPr algn="l">
              <a:defRPr sz="7200" b="1"/>
            </a:lvl1pPr>
          </a:lstStyle>
          <a:p>
            <a:r>
              <a:rPr lang="en-US" dirty="0"/>
              <a:t>Click to edit Master title style</a:t>
            </a:r>
            <a:endParaRPr dirty="0"/>
          </a:p>
        </p:txBody>
      </p:sp>
      <p:sp>
        <p:nvSpPr>
          <p:cNvPr id="3" name="Subtitle 2"/>
          <p:cNvSpPr>
            <a:spLocks noGrp="1"/>
          </p:cNvSpPr>
          <p:nvPr>
            <p:ph type="subTitle" idx="1"/>
          </p:nvPr>
        </p:nvSpPr>
        <p:spPr>
          <a:xfrm>
            <a:off x="1522809" y="4953000"/>
            <a:ext cx="8231744" cy="1066800"/>
          </a:xfrm>
        </p:spPr>
        <p:txBody>
          <a:bodyPr>
            <a:normAutofit/>
          </a:bodyPr>
          <a:lstStyle>
            <a:lvl1pPr marL="0" indent="0" algn="l">
              <a:spcBef>
                <a:spcPts val="0"/>
              </a:spcBef>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
        <p:nvSpPr>
          <p:cNvPr id="4" name="Date Placeholder 3"/>
          <p:cNvSpPr>
            <a:spLocks noGrp="1"/>
          </p:cNvSpPr>
          <p:nvPr>
            <p:ph type="dt" sz="half" idx="10"/>
          </p:nvPr>
        </p:nvSpPr>
        <p:spPr/>
        <p:txBody>
          <a:bodyPr/>
          <a:lstStyle/>
          <a:p>
            <a:fld id="{6B38C709-08CD-4B01-AE9A-1D867E03B2D5}" type="datetime1">
              <a:rPr lang="en-GB" smtClean="0"/>
              <a:t>27/07/2021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93867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baseline="0"/>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F54E3E2-9AF0-4740-8189-78025CA9F8D1}" type="datetime1">
              <a:rPr lang="en-GB" smtClean="0"/>
              <a:t>27/07/2021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217090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54552" y="533400"/>
            <a:ext cx="1371957" cy="559276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808" y="533400"/>
            <a:ext cx="8079305" cy="5592764"/>
          </a:xfrm>
        </p:spPr>
        <p:txBody>
          <a:bodyPr vert="eaVert"/>
          <a:lstStyle>
            <a:lvl5pPr>
              <a:defRPr/>
            </a:lvl5pPr>
            <a:lvl6pPr>
              <a:defRPr/>
            </a:lvl6pPr>
            <a:lvl7pPr>
              <a:defRPr/>
            </a:lvl7pPr>
            <a:lvl8pPr>
              <a:defRPr/>
            </a:lvl8pPr>
            <a:lvl9pPr>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C5C0B6B7-9ADC-4DA2-A8CC-BF1DA3C62913}" type="datetime1">
              <a:rPr lang="en-GB" smtClean="0"/>
              <a:t>27/07/2021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271572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vl6pPr>
              <a:defRPr baseline="0"/>
            </a:lvl6pPr>
            <a:lvl7pPr>
              <a:defRPr baseline="0"/>
            </a:lvl7pPr>
            <a:lvl8pPr>
              <a:defRPr baseline="0"/>
            </a:lvl8pPr>
            <a:lvl9pPr>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4685A6D8-E509-4CD2-B104-74FB942A4D78}" type="datetime1">
              <a:rPr lang="en-GB" smtClean="0"/>
              <a:t>27/07/2021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1201141" y="0"/>
            <a:ext cx="990859" cy="273049"/>
          </a:xfrm>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110775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811" y="2514601"/>
            <a:ext cx="9146382" cy="2819400"/>
          </a:xfrm>
        </p:spPr>
        <p:txBody>
          <a:bodyPr anchor="b">
            <a:noAutofit/>
          </a:bodyPr>
          <a:lstStyle>
            <a:lvl1pPr algn="l">
              <a:defRPr sz="6600" b="0" i="0" cap="none" baseline="0"/>
            </a:lvl1pPr>
          </a:lstStyle>
          <a:p>
            <a:r>
              <a:rPr lang="en-US"/>
              <a:t>Click to edit Master title style</a:t>
            </a:r>
            <a:endParaRPr/>
          </a:p>
        </p:txBody>
      </p:sp>
      <p:sp>
        <p:nvSpPr>
          <p:cNvPr id="3" name="Text Placeholder 2"/>
          <p:cNvSpPr>
            <a:spLocks noGrp="1"/>
          </p:cNvSpPr>
          <p:nvPr>
            <p:ph type="body" idx="1"/>
          </p:nvPr>
        </p:nvSpPr>
        <p:spPr>
          <a:xfrm>
            <a:off x="1522809" y="990600"/>
            <a:ext cx="8231744" cy="1143000"/>
          </a:xfrm>
        </p:spPr>
        <p:txBody>
          <a:bodyPr anchor="t">
            <a:normAutofit/>
          </a:bodyPr>
          <a:lstStyle>
            <a:lvl1pPr marL="0" indent="0">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71BFC6-AA72-4E4A-B769-2212287C266B}" type="datetime1">
              <a:rPr lang="en-GB" smtClean="0"/>
              <a:t>27/07/2021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138807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1" y="533400"/>
            <a:ext cx="9603701" cy="1143000"/>
          </a:xfrm>
        </p:spPr>
        <p:txBody>
          <a:bodyPr/>
          <a:lstStyle/>
          <a:p>
            <a:r>
              <a:rPr lang="en-US"/>
              <a:t>Click to edit Master title style</a:t>
            </a:r>
            <a:endParaRPr/>
          </a:p>
        </p:txBody>
      </p:sp>
      <p:sp>
        <p:nvSpPr>
          <p:cNvPr id="3" name="Content Placeholder 2"/>
          <p:cNvSpPr>
            <a:spLocks noGrp="1"/>
          </p:cNvSpPr>
          <p:nvPr>
            <p:ph sz="half" idx="1"/>
          </p:nvPr>
        </p:nvSpPr>
        <p:spPr>
          <a:xfrm>
            <a:off x="1522811" y="1828800"/>
            <a:ext cx="464636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77099" y="1828800"/>
            <a:ext cx="4649412" cy="4191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B5BD2E88-60EB-42AF-B4A1-F799CD53AF92}" type="datetime1">
              <a:rPr lang="en-GB" smtClean="0"/>
              <a:t>27/07/2021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376572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1" y="533400"/>
            <a:ext cx="9603701" cy="1143000"/>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811" y="1828800"/>
            <a:ext cx="464636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811" y="2667000"/>
            <a:ext cx="4646362" cy="3352800"/>
          </a:xfrm>
        </p:spPr>
        <p:txBody>
          <a:bodyPr>
            <a:normAutofit/>
          </a:bodyPr>
          <a:lstStyle>
            <a:lvl1pPr>
              <a:defRPr sz="2000"/>
            </a:lvl1pPr>
            <a:lvl2pPr>
              <a:defRPr sz="1800"/>
            </a:lvl2pPr>
            <a:lvl3pPr>
              <a:defRPr sz="16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80150" y="1828800"/>
            <a:ext cx="464636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80150" y="2667000"/>
            <a:ext cx="4646362" cy="33528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4B672068-BFC8-43F6-93C6-52D1A9891FDB}" type="datetime1">
              <a:rPr lang="en-GB" smtClean="0"/>
              <a:t>27/07/2021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242727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589C2E96-36F3-456A-920C-D252FFB85611}" type="datetime1">
              <a:rPr lang="en-GB" smtClean="0"/>
              <a:t>27/07/2021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40997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5101E2-18D7-4B98-95D9-E1AB3CEFF6C3}" type="datetime1">
              <a:rPr lang="en-GB" smtClean="0"/>
              <a:t>27/07/2021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4012402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6831" y="2590800"/>
            <a:ext cx="3277453" cy="1924050"/>
          </a:xfrm>
        </p:spPr>
        <p:txBody>
          <a:bodyPr anchor="b">
            <a:normAutofit/>
          </a:bodyPr>
          <a:lstStyle>
            <a:lvl1pPr algn="l">
              <a:defRPr sz="3200" b="0"/>
            </a:lvl1pPr>
          </a:lstStyle>
          <a:p>
            <a:r>
              <a:rPr lang="en-US"/>
              <a:t>Click to edit Master title style</a:t>
            </a:r>
            <a:endParaRPr/>
          </a:p>
        </p:txBody>
      </p:sp>
      <p:sp>
        <p:nvSpPr>
          <p:cNvPr id="3" name="Content Placeholder 2"/>
          <p:cNvSpPr>
            <a:spLocks noGrp="1"/>
          </p:cNvSpPr>
          <p:nvPr>
            <p:ph idx="1"/>
          </p:nvPr>
        </p:nvSpPr>
        <p:spPr>
          <a:xfrm>
            <a:off x="5181362" y="838200"/>
            <a:ext cx="6173809" cy="51816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36831" y="4648200"/>
            <a:ext cx="3277453"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8" name="Date Placeholder 7"/>
          <p:cNvSpPr>
            <a:spLocks noGrp="1"/>
          </p:cNvSpPr>
          <p:nvPr>
            <p:ph type="dt" sz="half" idx="10"/>
          </p:nvPr>
        </p:nvSpPr>
        <p:spPr/>
        <p:txBody>
          <a:bodyPr/>
          <a:lstStyle/>
          <a:p>
            <a:fld id="{680827CD-21F8-4834-974B-83A20AFA6CDB}" type="datetime1">
              <a:rPr lang="en-GB" smtClean="0"/>
              <a:t>27/07/2021</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C4F59775-350A-4280-9320-913C2D92277F}" type="slidenum">
              <a:rPr lang="en-GB" smtClean="0"/>
              <a:t>‹#›</a:t>
            </a:fld>
            <a:endParaRPr lang="en-GB"/>
          </a:p>
        </p:txBody>
      </p:sp>
    </p:spTree>
    <p:extLst>
      <p:ext uri="{BB962C8B-B14F-4D97-AF65-F5344CB8AC3E}">
        <p14:creationId xmlns:p14="http://schemas.microsoft.com/office/powerpoint/2010/main" val="412061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142" y="458788"/>
            <a:ext cx="6627951" cy="5938837"/>
          </a:xfrm>
          <a:prstGeom prst="rect">
            <a:avLst/>
          </a:prstGeom>
          <a:noFill/>
          <a:ln>
            <a:noFill/>
          </a:ln>
          <a:effectLst>
            <a:outerShdw blurRad="292100" algn="ctr" rotWithShape="0">
              <a:prstClr val="black">
                <a:alpha val="36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836831" y="2590800"/>
            <a:ext cx="3277453" cy="1924050"/>
          </a:xfrm>
        </p:spPr>
        <p:txBody>
          <a:bodyPr anchor="b">
            <a:normAutofit/>
          </a:bodyPr>
          <a:lstStyle>
            <a:lvl1pPr algn="l">
              <a:defRPr sz="3200" b="0"/>
            </a:lvl1pPr>
          </a:lstStyle>
          <a:p>
            <a:r>
              <a:rPr lang="en-US"/>
              <a:t>Click to edit Master title style</a:t>
            </a:r>
            <a:endParaRPr/>
          </a:p>
        </p:txBody>
      </p:sp>
      <p:sp>
        <p:nvSpPr>
          <p:cNvPr id="3" name="Picture Placeholder 2"/>
          <p:cNvSpPr>
            <a:spLocks noGrp="1"/>
          </p:cNvSpPr>
          <p:nvPr>
            <p:ph type="pic" idx="1"/>
          </p:nvPr>
        </p:nvSpPr>
        <p:spPr>
          <a:xfrm>
            <a:off x="5486241" y="836610"/>
            <a:ext cx="5868929" cy="518319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836831" y="4648200"/>
            <a:ext cx="3277453" cy="1371600"/>
          </a:xfrm>
        </p:spPr>
        <p:txBody>
          <a:bodyPr>
            <a:normAutofit/>
          </a:bodyPr>
          <a:lstStyle>
            <a:lvl1pPr marL="0" indent="0">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67546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931"/>
            <a:ext cx="12192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327957" y="1257300"/>
            <a:ext cx="11497697" cy="48006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499158" y="6445249"/>
            <a:ext cx="1320403" cy="273049"/>
          </a:xfrm>
          <a:prstGeom prst="rect">
            <a:avLst/>
          </a:prstGeom>
        </p:spPr>
        <p:txBody>
          <a:bodyPr vert="horz" lIns="91440" tIns="45720" rIns="91440" bIns="45720" rtlCol="0" anchor="ctr"/>
          <a:lstStyle>
            <a:lvl1pPr algn="r">
              <a:defRPr sz="1000">
                <a:solidFill>
                  <a:schemeClr val="tx1"/>
                </a:solidFill>
              </a:defRPr>
            </a:lvl1pPr>
          </a:lstStyle>
          <a:p>
            <a:fld id="{FF5C5224-F0F6-40AB-9D50-26526171B672}" type="datetime1">
              <a:rPr lang="en-GB" smtClean="0"/>
              <a:t>27/07/2021</a:t>
            </a:fld>
            <a:endParaRPr lang="en-GB"/>
          </a:p>
        </p:txBody>
      </p:sp>
      <p:sp>
        <p:nvSpPr>
          <p:cNvPr id="5" name="Footer Placeholder 4"/>
          <p:cNvSpPr>
            <a:spLocks noGrp="1"/>
          </p:cNvSpPr>
          <p:nvPr>
            <p:ph type="ftr" sz="quarter" idx="3"/>
          </p:nvPr>
        </p:nvSpPr>
        <p:spPr>
          <a:xfrm>
            <a:off x="327957" y="6445249"/>
            <a:ext cx="6864250" cy="273049"/>
          </a:xfrm>
          <a:prstGeom prst="rect">
            <a:avLst/>
          </a:prstGeom>
        </p:spPr>
        <p:txBody>
          <a:bodyPr vert="horz" lIns="91440" tIns="45720" rIns="91440" bIns="45720" rtlCol="0" anchor="ctr"/>
          <a:lstStyle>
            <a:lvl1pPr algn="l">
              <a:defRPr sz="1200" b="0">
                <a:solidFill>
                  <a:schemeClr val="tx1"/>
                </a:solidFill>
              </a:defRPr>
            </a:lvl1pPr>
          </a:lstStyle>
          <a:p>
            <a:endParaRPr lang="en-GB"/>
          </a:p>
        </p:txBody>
      </p:sp>
      <p:sp>
        <p:nvSpPr>
          <p:cNvPr id="6" name="Slide Number Placeholder 5"/>
          <p:cNvSpPr>
            <a:spLocks noGrp="1"/>
          </p:cNvSpPr>
          <p:nvPr>
            <p:ph type="sldNum" sz="quarter" idx="4"/>
          </p:nvPr>
        </p:nvSpPr>
        <p:spPr>
          <a:xfrm>
            <a:off x="11126512" y="6445250"/>
            <a:ext cx="990859" cy="273049"/>
          </a:xfrm>
          <a:prstGeom prst="rect">
            <a:avLst/>
          </a:prstGeom>
        </p:spPr>
        <p:txBody>
          <a:bodyPr vert="horz" lIns="91440" tIns="45720" rIns="91440" bIns="45720" rtlCol="0" anchor="ctr"/>
          <a:lstStyle>
            <a:lvl1pPr algn="r">
              <a:defRPr sz="1400">
                <a:solidFill>
                  <a:schemeClr val="tx1"/>
                </a:solidFill>
              </a:defRPr>
            </a:lvl1pPr>
          </a:lstStyle>
          <a:p>
            <a:fld id="{C4F59775-350A-4280-9320-913C2D92277F}" type="slidenum">
              <a:rPr lang="en-GB" smtClean="0"/>
              <a:pPr/>
              <a:t>‹#›</a:t>
            </a:fld>
            <a:endParaRPr lang="en-GB" dirty="0"/>
          </a:p>
        </p:txBody>
      </p:sp>
    </p:spTree>
    <p:extLst>
      <p:ext uri="{BB962C8B-B14F-4D97-AF65-F5344CB8AC3E}">
        <p14:creationId xmlns:p14="http://schemas.microsoft.com/office/powerpoint/2010/main" val="17152782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8" Type="http://schemas.openxmlformats.org/officeDocument/2006/relationships/image" Target="../media/image39.jpeg"/><Relationship Id="rId3" Type="http://schemas.microsoft.com/office/2007/relationships/media" Target="../media/media2.mp4"/><Relationship Id="rId7" Type="http://schemas.openxmlformats.org/officeDocument/2006/relationships/image" Target="../media/image38.jpeg"/><Relationship Id="rId12" Type="http://schemas.openxmlformats.org/officeDocument/2006/relationships/image" Target="../media/image4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2.xml"/><Relationship Id="rId11" Type="http://schemas.openxmlformats.org/officeDocument/2006/relationships/image" Target="../media/image42.png"/><Relationship Id="rId5" Type="http://schemas.openxmlformats.org/officeDocument/2006/relationships/slideLayout" Target="../slideLayouts/slideLayout2.xml"/><Relationship Id="rId10" Type="http://schemas.openxmlformats.org/officeDocument/2006/relationships/image" Target="../media/image41.jpeg"/><Relationship Id="rId4" Type="http://schemas.openxmlformats.org/officeDocument/2006/relationships/video" Target="../media/media2.mp4"/><Relationship Id="rId9" Type="http://schemas.openxmlformats.org/officeDocument/2006/relationships/image" Target="../media/image40.jpe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video" Target="../media/media6.mp4"/><Relationship Id="rId13" Type="http://schemas.openxmlformats.org/officeDocument/2006/relationships/image" Target="../media/image47.png"/><Relationship Id="rId3" Type="http://schemas.microsoft.com/office/2007/relationships/media" Target="../media/media4.mp4"/><Relationship Id="rId7" Type="http://schemas.microsoft.com/office/2007/relationships/media" Target="../media/media6.mp4"/><Relationship Id="rId12" Type="http://schemas.openxmlformats.org/officeDocument/2006/relationships/image" Target="../media/image4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45.png"/><Relationship Id="rId5" Type="http://schemas.microsoft.com/office/2007/relationships/media" Target="../media/media5.mp4"/><Relationship Id="rId10" Type="http://schemas.openxmlformats.org/officeDocument/2006/relationships/notesSlide" Target="../notesSlides/notesSlide14.xml"/><Relationship Id="rId4" Type="http://schemas.openxmlformats.org/officeDocument/2006/relationships/video" Target="../media/media4.mp4"/><Relationship Id="rId9" Type="http://schemas.openxmlformats.org/officeDocument/2006/relationships/slideLayout" Target="../slideLayouts/slideLayout2.xml"/><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video" Target="../media/media10.mp4"/><Relationship Id="rId13" Type="http://schemas.microsoft.com/office/2007/relationships/media" Target="../media/media13.mp4"/><Relationship Id="rId18" Type="http://schemas.openxmlformats.org/officeDocument/2006/relationships/notesSlide" Target="../notesSlides/notesSlide15.xml"/><Relationship Id="rId26" Type="http://schemas.openxmlformats.org/officeDocument/2006/relationships/image" Target="../media/image56.png"/><Relationship Id="rId3" Type="http://schemas.microsoft.com/office/2007/relationships/media" Target="../media/media8.mp4"/><Relationship Id="rId21" Type="http://schemas.openxmlformats.org/officeDocument/2006/relationships/image" Target="../media/image51.png"/><Relationship Id="rId7" Type="http://schemas.microsoft.com/office/2007/relationships/media" Target="../media/media10.mp4"/><Relationship Id="rId12" Type="http://schemas.openxmlformats.org/officeDocument/2006/relationships/video" Target="../media/media12.mp4"/><Relationship Id="rId17" Type="http://schemas.openxmlformats.org/officeDocument/2006/relationships/slideLayout" Target="../slideLayouts/slideLayout2.xml"/><Relationship Id="rId25" Type="http://schemas.openxmlformats.org/officeDocument/2006/relationships/image" Target="../media/image55.png"/><Relationship Id="rId2" Type="http://schemas.openxmlformats.org/officeDocument/2006/relationships/video" Target="../media/media7.mp4"/><Relationship Id="rId16" Type="http://schemas.openxmlformats.org/officeDocument/2006/relationships/video" Target="../media/media14.mp4"/><Relationship Id="rId20" Type="http://schemas.openxmlformats.org/officeDocument/2006/relationships/image" Target="../media/image50.png"/><Relationship Id="rId1" Type="http://schemas.microsoft.com/office/2007/relationships/media" Target="../media/media7.mp4"/><Relationship Id="rId6" Type="http://schemas.openxmlformats.org/officeDocument/2006/relationships/video" Target="../media/media9.mp4"/><Relationship Id="rId11" Type="http://schemas.microsoft.com/office/2007/relationships/media" Target="../media/media12.mp4"/><Relationship Id="rId24" Type="http://schemas.openxmlformats.org/officeDocument/2006/relationships/image" Target="../media/image54.png"/><Relationship Id="rId5" Type="http://schemas.microsoft.com/office/2007/relationships/media" Target="../media/media9.mp4"/><Relationship Id="rId15" Type="http://schemas.microsoft.com/office/2007/relationships/media" Target="../media/media14.mp4"/><Relationship Id="rId23" Type="http://schemas.openxmlformats.org/officeDocument/2006/relationships/image" Target="../media/image53.png"/><Relationship Id="rId10" Type="http://schemas.openxmlformats.org/officeDocument/2006/relationships/video" Target="../media/media11.mp4"/><Relationship Id="rId19" Type="http://schemas.openxmlformats.org/officeDocument/2006/relationships/image" Target="../media/image49.png"/><Relationship Id="rId4" Type="http://schemas.openxmlformats.org/officeDocument/2006/relationships/video" Target="../media/media8.mp4"/><Relationship Id="rId9" Type="http://schemas.microsoft.com/office/2007/relationships/media" Target="../media/media11.mp4"/><Relationship Id="rId14" Type="http://schemas.openxmlformats.org/officeDocument/2006/relationships/video" Target="../media/media13.mp4"/><Relationship Id="rId22"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5.mp4"/><Relationship Id="rId1" Type="http://schemas.microsoft.com/office/2007/relationships/media" Target="../media/media15.mp4"/><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0.png"/><Relationship Id="rId12" Type="http://schemas.microsoft.com/office/2007/relationships/hdphoto" Target="../media/hdphoto6.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22.png"/><Relationship Id="rId5" Type="http://schemas.openxmlformats.org/officeDocument/2006/relationships/image" Target="../media/image19.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1.png"/><Relationship Id="rId14" Type="http://schemas.microsoft.com/office/2007/relationships/hdphoto" Target="../media/hdphoto7.wdp"/></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microsoft.com/office/2007/relationships/hdphoto" Target="../media/hdphoto9.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8.wdp"/><Relationship Id="rId4" Type="http://schemas.openxmlformats.org/officeDocument/2006/relationships/image" Target="../media/image25.png"/><Relationship Id="rId9" Type="http://schemas.microsoft.com/office/2007/relationships/hdphoto" Target="../media/hdphoto10.wdp"/></Relationships>
</file>

<file path=ppt/slides/_rels/slide8.xml.rels><?xml version="1.0" encoding="UTF-8" standalone="yes"?>
<Relationships xmlns="http://schemas.openxmlformats.org/package/2006/relationships"><Relationship Id="rId8" Type="http://schemas.microsoft.com/office/2007/relationships/hdphoto" Target="../media/hdphoto13.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07/relationships/hdphoto" Target="../media/hdphoto12.wdp"/><Relationship Id="rId5" Type="http://schemas.openxmlformats.org/officeDocument/2006/relationships/image" Target="../media/image29.png"/><Relationship Id="rId4" Type="http://schemas.microsoft.com/office/2007/relationships/hdphoto" Target="../media/hdphoto11.wdp"/></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DD56-661D-4F59-A8B3-2C4C28255F39}"/>
              </a:ext>
            </a:extLst>
          </p:cNvPr>
          <p:cNvSpPr>
            <a:spLocks noGrp="1"/>
          </p:cNvSpPr>
          <p:nvPr>
            <p:ph type="ctrTitle"/>
          </p:nvPr>
        </p:nvSpPr>
        <p:spPr>
          <a:xfrm>
            <a:off x="374341" y="1754079"/>
            <a:ext cx="11443317" cy="1915366"/>
          </a:xfrm>
        </p:spPr>
        <p:txBody>
          <a:bodyPr/>
          <a:lstStyle/>
          <a:p>
            <a:r>
              <a:rPr lang="en-GB" sz="4800" dirty="0" err="1"/>
              <a:t>Ethohand</a:t>
            </a:r>
            <a:r>
              <a:rPr lang="en-GB" sz="4800" dirty="0"/>
              <a:t> II: Development and Control of a Dexterous Robotic Hand</a:t>
            </a:r>
            <a:endParaRPr lang="en-GB" sz="4800" b="1" dirty="0"/>
          </a:p>
        </p:txBody>
      </p:sp>
      <p:sp>
        <p:nvSpPr>
          <p:cNvPr id="3" name="Subtitle 2">
            <a:extLst>
              <a:ext uri="{FF2B5EF4-FFF2-40B4-BE49-F238E27FC236}">
                <a16:creationId xmlns:a16="http://schemas.microsoft.com/office/drawing/2014/main" id="{0116CC55-359F-4A8D-86A2-ED803A42B742}"/>
              </a:ext>
            </a:extLst>
          </p:cNvPr>
          <p:cNvSpPr>
            <a:spLocks noGrp="1"/>
          </p:cNvSpPr>
          <p:nvPr>
            <p:ph type="subTitle" idx="1"/>
          </p:nvPr>
        </p:nvSpPr>
        <p:spPr>
          <a:xfrm>
            <a:off x="374341" y="4491361"/>
            <a:ext cx="8231744" cy="1660863"/>
          </a:xfrm>
        </p:spPr>
        <p:txBody>
          <a:bodyPr>
            <a:normAutofit fontScale="85000" lnSpcReduction="20000"/>
          </a:bodyPr>
          <a:lstStyle/>
          <a:p>
            <a:r>
              <a:rPr lang="en-GB" sz="2800" b="1" dirty="0"/>
              <a:t>Munir Suleman</a:t>
            </a:r>
          </a:p>
          <a:p>
            <a:endParaRPr lang="en-GB" b="1" dirty="0"/>
          </a:p>
          <a:p>
            <a:r>
              <a:rPr lang="en-GB" sz="2100" dirty="0"/>
              <a:t>MSc Human and Biological Robotics</a:t>
            </a:r>
          </a:p>
          <a:p>
            <a:r>
              <a:rPr lang="en-GB" sz="2100" dirty="0"/>
              <a:t>Imperial College London</a:t>
            </a:r>
          </a:p>
          <a:p>
            <a:endParaRPr lang="en-GB" sz="2100" dirty="0"/>
          </a:p>
          <a:p>
            <a:r>
              <a:rPr lang="en-GB" sz="2100" dirty="0"/>
              <a:t>Supervisor: Dr Aldo Faisal</a:t>
            </a:r>
          </a:p>
          <a:p>
            <a:r>
              <a:rPr lang="en-GB" sz="2100" dirty="0"/>
              <a:t>Co-supervisor: </a:t>
            </a:r>
            <a:r>
              <a:rPr lang="en-GB" sz="2100" dirty="0" err="1"/>
              <a:t>Charalambos</a:t>
            </a:r>
            <a:r>
              <a:rPr lang="en-GB" sz="2100" dirty="0"/>
              <a:t> Konnaris</a:t>
            </a:r>
          </a:p>
          <a:p>
            <a:endParaRPr lang="en-GB" dirty="0"/>
          </a:p>
        </p:txBody>
      </p:sp>
    </p:spTree>
    <p:extLst>
      <p:ext uri="{BB962C8B-B14F-4D97-AF65-F5344CB8AC3E}">
        <p14:creationId xmlns:p14="http://schemas.microsoft.com/office/powerpoint/2010/main" val="163666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917331"/>
          </a:xfrm>
        </p:spPr>
        <p:txBody>
          <a:bodyPr/>
          <a:lstStyle/>
          <a:p>
            <a:r>
              <a:rPr lang="en-GB" dirty="0"/>
              <a:t>Method – Electronics and Control</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10</a:t>
            </a:fld>
            <a:endParaRPr lang="en-GB"/>
          </a:p>
        </p:txBody>
      </p:sp>
      <p:sp>
        <p:nvSpPr>
          <p:cNvPr id="5" name="Content Placeholder 2">
            <a:extLst>
              <a:ext uri="{FF2B5EF4-FFF2-40B4-BE49-F238E27FC236}">
                <a16:creationId xmlns:a16="http://schemas.microsoft.com/office/drawing/2014/main" id="{C7A70442-4EFD-4566-84D2-05F8210A4EF9}"/>
              </a:ext>
            </a:extLst>
          </p:cNvPr>
          <p:cNvSpPr>
            <a:spLocks noGrp="1"/>
          </p:cNvSpPr>
          <p:nvPr>
            <p:ph idx="1"/>
          </p:nvPr>
        </p:nvSpPr>
        <p:spPr>
          <a:xfrm>
            <a:off x="327957" y="1257300"/>
            <a:ext cx="11497697" cy="4800600"/>
          </a:xfrm>
        </p:spPr>
        <p:txBody>
          <a:bodyPr/>
          <a:lstStyle/>
          <a:p>
            <a:endParaRPr lang="en-GB" dirty="0"/>
          </a:p>
          <a:p>
            <a:endParaRPr lang="en-GB" dirty="0"/>
          </a:p>
        </p:txBody>
      </p:sp>
      <p:sp>
        <p:nvSpPr>
          <p:cNvPr id="26" name="TextBox 25">
            <a:extLst>
              <a:ext uri="{FF2B5EF4-FFF2-40B4-BE49-F238E27FC236}">
                <a16:creationId xmlns:a16="http://schemas.microsoft.com/office/drawing/2014/main" id="{5FC265F7-9208-40E9-AF3D-A5B9C4DF3168}"/>
              </a:ext>
            </a:extLst>
          </p:cNvPr>
          <p:cNvSpPr txBox="1"/>
          <p:nvPr/>
        </p:nvSpPr>
        <p:spPr>
          <a:xfrm>
            <a:off x="7550260" y="960431"/>
            <a:ext cx="4169283" cy="554671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GB" sz="2000" dirty="0"/>
              <a:t>3 x 6V, 3A Bench Power Supplies</a:t>
            </a:r>
          </a:p>
          <a:p>
            <a:pPr marL="285750" indent="-285750">
              <a:lnSpc>
                <a:spcPct val="200000"/>
              </a:lnSpc>
              <a:buFont typeface="Arial" panose="020B0604020202020204" pitchFamily="34" charset="0"/>
              <a:buChar char="•"/>
            </a:pPr>
            <a:r>
              <a:rPr lang="en-GB" sz="2000" dirty="0"/>
              <a:t>32 x </a:t>
            </a:r>
            <a:r>
              <a:rPr lang="en-GB" sz="2000" dirty="0" err="1"/>
              <a:t>Hitec</a:t>
            </a:r>
            <a:r>
              <a:rPr lang="en-GB" sz="2000" dirty="0"/>
              <a:t> HS-422 Servos</a:t>
            </a:r>
          </a:p>
          <a:p>
            <a:pPr marL="285750" indent="-285750">
              <a:lnSpc>
                <a:spcPct val="200000"/>
              </a:lnSpc>
              <a:buFont typeface="Arial" panose="020B0604020202020204" pitchFamily="34" charset="0"/>
              <a:buChar char="•"/>
            </a:pPr>
            <a:r>
              <a:rPr lang="en-GB" sz="2000" dirty="0"/>
              <a:t>32 x Capacitors (1/ Servo)</a:t>
            </a:r>
          </a:p>
          <a:p>
            <a:pPr marL="285750" indent="-285750">
              <a:lnSpc>
                <a:spcPct val="200000"/>
              </a:lnSpc>
              <a:buFont typeface="Arial" panose="020B0604020202020204" pitchFamily="34" charset="0"/>
              <a:buChar char="•"/>
            </a:pPr>
            <a:r>
              <a:rPr lang="en-GB" sz="2000" dirty="0"/>
              <a:t>Arduino Mega 2560</a:t>
            </a:r>
          </a:p>
          <a:p>
            <a:pPr marL="285750" indent="-285750">
              <a:lnSpc>
                <a:spcPct val="200000"/>
              </a:lnSpc>
              <a:buFont typeface="Arial" panose="020B0604020202020204" pitchFamily="34" charset="0"/>
              <a:buChar char="•"/>
            </a:pPr>
            <a:endParaRPr lang="en-GB" sz="2000" dirty="0"/>
          </a:p>
          <a:p>
            <a:pPr marL="285750" indent="-285750">
              <a:lnSpc>
                <a:spcPct val="200000"/>
              </a:lnSpc>
              <a:buFont typeface="Arial" panose="020B0604020202020204" pitchFamily="34" charset="0"/>
              <a:buChar char="•"/>
            </a:pPr>
            <a:endParaRPr lang="en-GB" sz="2000" dirty="0"/>
          </a:p>
          <a:p>
            <a:pPr marL="285750" indent="-285750">
              <a:lnSpc>
                <a:spcPct val="200000"/>
              </a:lnSpc>
              <a:buFont typeface="Arial" panose="020B0604020202020204" pitchFamily="34" charset="0"/>
              <a:buChar char="•"/>
            </a:pPr>
            <a:endParaRPr lang="en-GB" sz="2000" dirty="0"/>
          </a:p>
          <a:p>
            <a:pPr marL="285750" indent="-285750">
              <a:lnSpc>
                <a:spcPct val="200000"/>
              </a:lnSpc>
              <a:buFont typeface="Arial" panose="020B0604020202020204" pitchFamily="34" charset="0"/>
              <a:buChar char="•"/>
            </a:pPr>
            <a:r>
              <a:rPr lang="en-GB" sz="2000" dirty="0" err="1"/>
              <a:t>Matlab</a:t>
            </a:r>
            <a:r>
              <a:rPr lang="en-GB" sz="2000" dirty="0"/>
              <a:t> GUI </a:t>
            </a:r>
            <a:r>
              <a:rPr lang="en-GB" sz="2000" dirty="0">
                <a:cs typeface="Calibri" panose="020F0502020204030204" pitchFamily="34" charset="0"/>
              </a:rPr>
              <a:t>→ Arduino</a:t>
            </a:r>
            <a:endParaRPr lang="en-GB" sz="2000" dirty="0"/>
          </a:p>
          <a:p>
            <a:pPr marL="285750" indent="-285750">
              <a:lnSpc>
                <a:spcPct val="200000"/>
              </a:lnSpc>
              <a:buFont typeface="Arial" panose="020B0604020202020204" pitchFamily="34" charset="0"/>
              <a:buChar char="•"/>
            </a:pPr>
            <a:endParaRPr lang="en-GB" sz="2000" dirty="0"/>
          </a:p>
        </p:txBody>
      </p:sp>
      <p:grpSp>
        <p:nvGrpSpPr>
          <p:cNvPr id="38" name="Group 37">
            <a:extLst>
              <a:ext uri="{FF2B5EF4-FFF2-40B4-BE49-F238E27FC236}">
                <a16:creationId xmlns:a16="http://schemas.microsoft.com/office/drawing/2014/main" id="{72979B0A-064B-48EB-BA8D-A8AEF3D836B0}"/>
              </a:ext>
            </a:extLst>
          </p:cNvPr>
          <p:cNvGrpSpPr/>
          <p:nvPr/>
        </p:nvGrpSpPr>
        <p:grpSpPr>
          <a:xfrm>
            <a:off x="670839" y="1112249"/>
            <a:ext cx="8260819" cy="5440924"/>
            <a:chOff x="670839" y="1112249"/>
            <a:chExt cx="8260819" cy="5440924"/>
          </a:xfrm>
        </p:grpSpPr>
        <p:grpSp>
          <p:nvGrpSpPr>
            <p:cNvPr id="27" name="Group 26">
              <a:extLst>
                <a:ext uri="{FF2B5EF4-FFF2-40B4-BE49-F238E27FC236}">
                  <a16:creationId xmlns:a16="http://schemas.microsoft.com/office/drawing/2014/main" id="{02069E27-A42F-4769-A04D-AB75C9C88259}"/>
                </a:ext>
              </a:extLst>
            </p:cNvPr>
            <p:cNvGrpSpPr/>
            <p:nvPr/>
          </p:nvGrpSpPr>
          <p:grpSpPr>
            <a:xfrm>
              <a:off x="670839" y="1112249"/>
              <a:ext cx="8260819" cy="5440924"/>
              <a:chOff x="425741" y="1204274"/>
              <a:chExt cx="8260819" cy="5440924"/>
            </a:xfrm>
          </p:grpSpPr>
          <p:grpSp>
            <p:nvGrpSpPr>
              <p:cNvPr id="6" name="Group 5">
                <a:extLst>
                  <a:ext uri="{FF2B5EF4-FFF2-40B4-BE49-F238E27FC236}">
                    <a16:creationId xmlns:a16="http://schemas.microsoft.com/office/drawing/2014/main" id="{23682616-87BB-44D7-9C5D-18FF140F499E}"/>
                  </a:ext>
                </a:extLst>
              </p:cNvPr>
              <p:cNvGrpSpPr/>
              <p:nvPr/>
            </p:nvGrpSpPr>
            <p:grpSpPr>
              <a:xfrm>
                <a:off x="791136" y="1204274"/>
                <a:ext cx="7895424" cy="5023549"/>
                <a:chOff x="745085" y="989845"/>
                <a:chExt cx="7895424" cy="5023549"/>
              </a:xfrm>
            </p:grpSpPr>
            <p:pic>
              <p:nvPicPr>
                <p:cNvPr id="7" name="Picture 2" descr="Image result for arduino mega 2560 top view">
                  <a:extLst>
                    <a:ext uri="{FF2B5EF4-FFF2-40B4-BE49-F238E27FC236}">
                      <a16:creationId xmlns:a16="http://schemas.microsoft.com/office/drawing/2014/main" id="{FE394A18-A9A1-49E4-B860-41E46EFF5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068" y="3831098"/>
                  <a:ext cx="2881313" cy="148327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35E44E5-2EA5-4A60-BAAB-D3B4EB44D5C0}"/>
                    </a:ext>
                  </a:extLst>
                </p:cNvPr>
                <p:cNvSpPr txBox="1"/>
                <p:nvPr/>
              </p:nvSpPr>
              <p:spPr>
                <a:xfrm>
                  <a:off x="871294" y="1093076"/>
                  <a:ext cx="1230860" cy="461665"/>
                </a:xfrm>
                <a:prstGeom prst="rect">
                  <a:avLst/>
                </a:prstGeom>
                <a:noFill/>
                <a:ln w="12700">
                  <a:solidFill>
                    <a:schemeClr val="tx1"/>
                  </a:solidFill>
                </a:ln>
              </p:spPr>
              <p:txBody>
                <a:bodyPr wrap="square" rtlCol="0">
                  <a:spAutoFit/>
                </a:bodyPr>
                <a:lstStyle/>
                <a:p>
                  <a:pPr algn="ctr"/>
                  <a:r>
                    <a:rPr lang="en-GB" sz="2400" b="1" dirty="0"/>
                    <a:t>PC</a:t>
                  </a:r>
                </a:p>
              </p:txBody>
            </p:sp>
            <p:cxnSp>
              <p:nvCxnSpPr>
                <p:cNvPr id="9" name="Straight Arrow Connector 8">
                  <a:extLst>
                    <a:ext uri="{FF2B5EF4-FFF2-40B4-BE49-F238E27FC236}">
                      <a16:creationId xmlns:a16="http://schemas.microsoft.com/office/drawing/2014/main" id="{E8E1843D-4D81-48DD-A387-2CCD56D3DF99}"/>
                    </a:ext>
                  </a:extLst>
                </p:cNvPr>
                <p:cNvCxnSpPr/>
                <p:nvPr/>
              </p:nvCxnSpPr>
              <p:spPr>
                <a:xfrm>
                  <a:off x="1840071" y="1554741"/>
                  <a:ext cx="0" cy="157734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descr="https://4.bp.blogspot.com/-9OmPGJ04nrc/WjlkvWxvOII/AAAAAAAADMI/rU3wC2VSRkQ8x9Vsy6MC6Q8eGwninApHgCLcBGAs/s1600/thumb.png">
                  <a:extLst>
                    <a:ext uri="{FF2B5EF4-FFF2-40B4-BE49-F238E27FC236}">
                      <a16:creationId xmlns:a16="http://schemas.microsoft.com/office/drawing/2014/main" id="{A3026B88-C71D-4601-AC44-31E6606AA6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305" t="2611" r="38261" b="61133"/>
                <a:stretch/>
              </p:blipFill>
              <p:spPr bwMode="auto">
                <a:xfrm flipH="1">
                  <a:off x="7269250" y="3418662"/>
                  <a:ext cx="1371259" cy="1135066"/>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DEBC6B56-B4FF-4FCA-9CCA-9A3A1E386207}"/>
                    </a:ext>
                  </a:extLst>
                </p:cNvPr>
                <p:cNvGrpSpPr/>
                <p:nvPr/>
              </p:nvGrpSpPr>
              <p:grpSpPr>
                <a:xfrm>
                  <a:off x="2986088" y="989845"/>
                  <a:ext cx="3803077" cy="5023549"/>
                  <a:chOff x="3836440" y="821728"/>
                  <a:chExt cx="3803077" cy="5023549"/>
                </a:xfrm>
              </p:grpSpPr>
              <p:pic>
                <p:nvPicPr>
                  <p:cNvPr id="16" name="Picture 4" descr="Image result for breadboard top view">
                    <a:extLst>
                      <a:ext uri="{FF2B5EF4-FFF2-40B4-BE49-F238E27FC236}">
                        <a16:creationId xmlns:a16="http://schemas.microsoft.com/office/drawing/2014/main" id="{1DF14115-2938-4271-B1EF-A793FE408B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6440" y="3300197"/>
                    <a:ext cx="3803077" cy="25450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s://4.bp.blogspot.com/-9OmPGJ04nrc/WjlkvWxvOII/AAAAAAAADMI/rU3wC2VSRkQ8x9Vsy6MC6Q8eGwninApHgCLcBGAs/s1600/thumb.png">
                    <a:extLst>
                      <a:ext uri="{FF2B5EF4-FFF2-40B4-BE49-F238E27FC236}">
                        <a16:creationId xmlns:a16="http://schemas.microsoft.com/office/drawing/2014/main" id="{4F5A9A5A-62AD-47E8-986B-9778BC7ADB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84" t="75517" r="39956" b="5172"/>
                  <a:stretch/>
                </p:blipFill>
                <p:spPr bwMode="auto">
                  <a:xfrm rot="16200000">
                    <a:off x="5092499" y="4672108"/>
                    <a:ext cx="1135117" cy="57754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D33174E-98F0-43E7-8116-9D22EB0D1A0C}"/>
                      </a:ext>
                    </a:extLst>
                  </p:cNvPr>
                  <p:cNvSpPr txBox="1"/>
                  <p:nvPr/>
                </p:nvSpPr>
                <p:spPr>
                  <a:xfrm>
                    <a:off x="4343451" y="821728"/>
                    <a:ext cx="1542329" cy="1015663"/>
                  </a:xfrm>
                  <a:prstGeom prst="rect">
                    <a:avLst/>
                  </a:prstGeom>
                  <a:noFill/>
                  <a:ln w="12700">
                    <a:solidFill>
                      <a:schemeClr val="tx1"/>
                    </a:solidFill>
                  </a:ln>
                </p:spPr>
                <p:txBody>
                  <a:bodyPr wrap="square" rtlCol="0">
                    <a:spAutoFit/>
                  </a:bodyPr>
                  <a:lstStyle/>
                  <a:p>
                    <a:pPr algn="ctr"/>
                    <a:r>
                      <a:rPr lang="en-GB" sz="2000" b="1" dirty="0"/>
                      <a:t>6V Bench Power Supply</a:t>
                    </a:r>
                  </a:p>
                </p:txBody>
              </p:sp>
              <p:cxnSp>
                <p:nvCxnSpPr>
                  <p:cNvPr id="19" name="Straight Connector 18">
                    <a:extLst>
                      <a:ext uri="{FF2B5EF4-FFF2-40B4-BE49-F238E27FC236}">
                        <a16:creationId xmlns:a16="http://schemas.microsoft.com/office/drawing/2014/main" id="{FC21794C-466A-4B97-91D6-CD469B4194FC}"/>
                      </a:ext>
                    </a:extLst>
                  </p:cNvPr>
                  <p:cNvCxnSpPr>
                    <a:cxnSpLocks/>
                    <a:stCxn id="18" idx="2"/>
                  </p:cNvCxnSpPr>
                  <p:nvPr/>
                </p:nvCxnSpPr>
                <p:spPr>
                  <a:xfrm>
                    <a:off x="5114616" y="1837391"/>
                    <a:ext cx="0" cy="16997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69B56E-8301-48E5-BC20-805EB455D2A0}"/>
                      </a:ext>
                    </a:extLst>
                  </p:cNvPr>
                  <p:cNvCxnSpPr>
                    <a:cxnSpLocks/>
                  </p:cNvCxnSpPr>
                  <p:nvPr/>
                </p:nvCxnSpPr>
                <p:spPr>
                  <a:xfrm>
                    <a:off x="5305786" y="1837391"/>
                    <a:ext cx="0" cy="18258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5F9A94-7FE5-4227-837A-7B9CDA8FBE08}"/>
                      </a:ext>
                    </a:extLst>
                  </p:cNvPr>
                  <p:cNvCxnSpPr>
                    <a:cxnSpLocks/>
                  </p:cNvCxnSpPr>
                  <p:nvPr/>
                </p:nvCxnSpPr>
                <p:spPr>
                  <a:xfrm>
                    <a:off x="5780018" y="3631744"/>
                    <a:ext cx="0" cy="30965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FCDB05-74B1-4906-BE51-21CAB91B5DF3}"/>
                      </a:ext>
                    </a:extLst>
                  </p:cNvPr>
                  <p:cNvCxnSpPr>
                    <a:cxnSpLocks/>
                  </p:cNvCxnSpPr>
                  <p:nvPr/>
                </p:nvCxnSpPr>
                <p:spPr>
                  <a:xfrm>
                    <a:off x="5554719" y="3531476"/>
                    <a:ext cx="40982" cy="4099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7290B32-3098-4AAA-AD33-E14850301F97}"/>
                    </a:ext>
                  </a:extLst>
                </p:cNvPr>
                <p:cNvCxnSpPr>
                  <a:cxnSpLocks/>
                </p:cNvCxnSpPr>
                <p:nvPr/>
              </p:nvCxnSpPr>
              <p:spPr>
                <a:xfrm flipV="1">
                  <a:off x="871294" y="3699593"/>
                  <a:ext cx="2470996" cy="76730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36126B-B7C7-4747-B20C-BA356177959B}"/>
                    </a:ext>
                  </a:extLst>
                </p:cNvPr>
                <p:cNvCxnSpPr>
                  <a:cxnSpLocks/>
                </p:cNvCxnSpPr>
                <p:nvPr/>
              </p:nvCxnSpPr>
              <p:spPr>
                <a:xfrm>
                  <a:off x="4704367" y="4466898"/>
                  <a:ext cx="2564883" cy="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DA814D3-42AC-4B86-96BE-1C80C7FF5D7A}"/>
                    </a:ext>
                  </a:extLst>
                </p:cNvPr>
                <p:cNvCxnSpPr>
                  <a:cxnSpLocks/>
                </p:cNvCxnSpPr>
                <p:nvPr/>
              </p:nvCxnSpPr>
              <p:spPr>
                <a:xfrm flipV="1">
                  <a:off x="4929666" y="4343696"/>
                  <a:ext cx="2339583" cy="257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7BDFFC7-C78A-4698-8E00-F2CA1335BADB}"/>
                    </a:ext>
                  </a:extLst>
                </p:cNvPr>
                <p:cNvCxnSpPr>
                  <a:cxnSpLocks/>
                </p:cNvCxnSpPr>
                <p:nvPr/>
              </p:nvCxnSpPr>
              <p:spPr>
                <a:xfrm flipV="1">
                  <a:off x="2228364" y="4234091"/>
                  <a:ext cx="5033970" cy="6545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9BCE4E95-54A9-4218-BF00-485DAAB36BE1}"/>
                  </a:ext>
                </a:extLst>
              </p:cNvPr>
              <p:cNvSpPr txBox="1"/>
              <p:nvPr/>
            </p:nvSpPr>
            <p:spPr>
              <a:xfrm>
                <a:off x="425741" y="6275866"/>
                <a:ext cx="2214068" cy="369332"/>
              </a:xfrm>
              <a:prstGeom prst="rect">
                <a:avLst/>
              </a:prstGeom>
              <a:noFill/>
            </p:spPr>
            <p:txBody>
              <a:bodyPr wrap="none" rtlCol="0">
                <a:spAutoFit/>
              </a:bodyPr>
              <a:lstStyle/>
              <a:p>
                <a:r>
                  <a:rPr lang="en-GB" dirty="0"/>
                  <a:t>Arduino Mega 2560</a:t>
                </a:r>
              </a:p>
            </p:txBody>
          </p:sp>
        </p:grpSp>
        <p:grpSp>
          <p:nvGrpSpPr>
            <p:cNvPr id="37" name="Group 36">
              <a:extLst>
                <a:ext uri="{FF2B5EF4-FFF2-40B4-BE49-F238E27FC236}">
                  <a16:creationId xmlns:a16="http://schemas.microsoft.com/office/drawing/2014/main" id="{82CC2A99-579F-4285-A5F2-F777F2A70FA1}"/>
                </a:ext>
              </a:extLst>
            </p:cNvPr>
            <p:cNvGrpSpPr/>
            <p:nvPr/>
          </p:nvGrpSpPr>
          <p:grpSpPr>
            <a:xfrm>
              <a:off x="5323189" y="2515427"/>
              <a:ext cx="1353083" cy="923330"/>
              <a:chOff x="5746715" y="1487123"/>
              <a:chExt cx="1353083" cy="923330"/>
            </a:xfrm>
          </p:grpSpPr>
          <p:cxnSp>
            <p:nvCxnSpPr>
              <p:cNvPr id="28" name="Straight Connector 27">
                <a:extLst>
                  <a:ext uri="{FF2B5EF4-FFF2-40B4-BE49-F238E27FC236}">
                    <a16:creationId xmlns:a16="http://schemas.microsoft.com/office/drawing/2014/main" id="{0C532555-60EB-4E56-9BCC-7D5FD7B41A51}"/>
                  </a:ext>
                </a:extLst>
              </p:cNvPr>
              <p:cNvCxnSpPr>
                <a:cxnSpLocks/>
              </p:cNvCxnSpPr>
              <p:nvPr/>
            </p:nvCxnSpPr>
            <p:spPr>
              <a:xfrm>
                <a:off x="5746715" y="1677145"/>
                <a:ext cx="30468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64D84E2-5A7D-41F6-B4EE-C67AB5C607F7}"/>
                  </a:ext>
                </a:extLst>
              </p:cNvPr>
              <p:cNvCxnSpPr>
                <a:cxnSpLocks/>
              </p:cNvCxnSpPr>
              <p:nvPr/>
            </p:nvCxnSpPr>
            <p:spPr>
              <a:xfrm>
                <a:off x="5746715" y="1930447"/>
                <a:ext cx="30468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3E57AB-3AEE-4D81-B425-D6E9AFDD1BA5}"/>
                  </a:ext>
                </a:extLst>
              </p:cNvPr>
              <p:cNvCxnSpPr>
                <a:cxnSpLocks/>
              </p:cNvCxnSpPr>
              <p:nvPr/>
            </p:nvCxnSpPr>
            <p:spPr>
              <a:xfrm>
                <a:off x="5746715" y="2195780"/>
                <a:ext cx="304681"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40523B0-5595-4273-BEF0-D5230BC19CD2}"/>
                  </a:ext>
                </a:extLst>
              </p:cNvPr>
              <p:cNvSpPr txBox="1"/>
              <p:nvPr/>
            </p:nvSpPr>
            <p:spPr>
              <a:xfrm>
                <a:off x="6105615" y="1487123"/>
                <a:ext cx="994183" cy="923330"/>
              </a:xfrm>
              <a:prstGeom prst="rect">
                <a:avLst/>
              </a:prstGeom>
              <a:noFill/>
            </p:spPr>
            <p:txBody>
              <a:bodyPr wrap="none" rtlCol="0">
                <a:spAutoFit/>
              </a:bodyPr>
              <a:lstStyle/>
              <a:p>
                <a:r>
                  <a:rPr lang="en-GB" dirty="0"/>
                  <a:t>Live</a:t>
                </a:r>
              </a:p>
              <a:p>
                <a:r>
                  <a:rPr lang="en-GB" dirty="0"/>
                  <a:t>Ground</a:t>
                </a:r>
              </a:p>
              <a:p>
                <a:r>
                  <a:rPr lang="en-GB" dirty="0"/>
                  <a:t>Signal</a:t>
                </a:r>
              </a:p>
            </p:txBody>
          </p:sp>
        </p:grpSp>
      </p:grpSp>
    </p:spTree>
    <p:extLst>
      <p:ext uri="{BB962C8B-B14F-4D97-AF65-F5344CB8AC3E}">
        <p14:creationId xmlns:p14="http://schemas.microsoft.com/office/powerpoint/2010/main" val="3657774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917331"/>
          </a:xfrm>
        </p:spPr>
        <p:txBody>
          <a:bodyPr/>
          <a:lstStyle/>
          <a:p>
            <a:r>
              <a:rPr lang="en-GB" dirty="0"/>
              <a:t>Results – Build of </a:t>
            </a:r>
            <a:r>
              <a:rPr lang="en-GB" dirty="0" err="1"/>
              <a:t>Ethohand</a:t>
            </a:r>
            <a:r>
              <a:rPr lang="en-GB" dirty="0"/>
              <a:t> II</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11</a:t>
            </a:fld>
            <a:endParaRPr lang="en-GB"/>
          </a:p>
        </p:txBody>
      </p:sp>
      <p:sp>
        <p:nvSpPr>
          <p:cNvPr id="5" name="Content Placeholder 2">
            <a:extLst>
              <a:ext uri="{FF2B5EF4-FFF2-40B4-BE49-F238E27FC236}">
                <a16:creationId xmlns:a16="http://schemas.microsoft.com/office/drawing/2014/main" id="{C7A70442-4EFD-4566-84D2-05F8210A4EF9}"/>
              </a:ext>
            </a:extLst>
          </p:cNvPr>
          <p:cNvSpPr>
            <a:spLocks noGrp="1"/>
          </p:cNvSpPr>
          <p:nvPr>
            <p:ph idx="1"/>
          </p:nvPr>
        </p:nvSpPr>
        <p:spPr>
          <a:xfrm>
            <a:off x="327957" y="1257300"/>
            <a:ext cx="11497697" cy="4800600"/>
          </a:xfrm>
        </p:spPr>
        <p:txBody>
          <a:bodyPr/>
          <a:lstStyle/>
          <a:p>
            <a:endParaRPr lang="en-GB" dirty="0"/>
          </a:p>
          <a:p>
            <a:endParaRPr lang="en-GB" dirty="0"/>
          </a:p>
        </p:txBody>
      </p:sp>
      <p:pic>
        <p:nvPicPr>
          <p:cNvPr id="6" name="Picture 5">
            <a:extLst>
              <a:ext uri="{FF2B5EF4-FFF2-40B4-BE49-F238E27FC236}">
                <a16:creationId xmlns:a16="http://schemas.microsoft.com/office/drawing/2014/main" id="{640A22BF-F52D-498A-B072-525565EB71E8}"/>
              </a:ext>
            </a:extLst>
          </p:cNvPr>
          <p:cNvPicPr>
            <a:picLocks noChangeAspect="1"/>
          </p:cNvPicPr>
          <p:nvPr/>
        </p:nvPicPr>
        <p:blipFill rotWithShape="1">
          <a:blip r:embed="rId3">
            <a:extLst>
              <a:ext uri="{28A0092B-C50C-407E-A947-70E740481C1C}">
                <a14:useLocalDpi xmlns:a14="http://schemas.microsoft.com/office/drawing/2010/main" val="0"/>
              </a:ext>
            </a:extLst>
          </a:blip>
          <a:srcRect l="4062" t="21269" r="4887" b="2239"/>
          <a:stretch/>
        </p:blipFill>
        <p:spPr>
          <a:xfrm>
            <a:off x="327957" y="944391"/>
            <a:ext cx="6336794" cy="3539627"/>
          </a:xfrm>
          <a:prstGeom prst="rect">
            <a:avLst/>
          </a:prstGeom>
        </p:spPr>
      </p:pic>
      <p:pic>
        <p:nvPicPr>
          <p:cNvPr id="7" name="Picture 6">
            <a:extLst>
              <a:ext uri="{FF2B5EF4-FFF2-40B4-BE49-F238E27FC236}">
                <a16:creationId xmlns:a16="http://schemas.microsoft.com/office/drawing/2014/main" id="{B10D062C-0B1C-442D-BE89-65B754186C92}"/>
              </a:ext>
            </a:extLst>
          </p:cNvPr>
          <p:cNvPicPr>
            <a:picLocks noChangeAspect="1"/>
          </p:cNvPicPr>
          <p:nvPr/>
        </p:nvPicPr>
        <p:blipFill rotWithShape="1">
          <a:blip r:embed="rId4">
            <a:extLst>
              <a:ext uri="{28A0092B-C50C-407E-A947-70E740481C1C}">
                <a14:useLocalDpi xmlns:a14="http://schemas.microsoft.com/office/drawing/2010/main" val="0"/>
              </a:ext>
            </a:extLst>
          </a:blip>
          <a:srcRect l="4320" t="14423" r="62617" b="31291"/>
          <a:stretch/>
        </p:blipFill>
        <p:spPr>
          <a:xfrm>
            <a:off x="7698333" y="3267880"/>
            <a:ext cx="3998237" cy="3523698"/>
          </a:xfrm>
          <a:prstGeom prst="rect">
            <a:avLst/>
          </a:prstGeom>
        </p:spPr>
      </p:pic>
      <p:sp>
        <p:nvSpPr>
          <p:cNvPr id="8" name="TextBox 7">
            <a:extLst>
              <a:ext uri="{FF2B5EF4-FFF2-40B4-BE49-F238E27FC236}">
                <a16:creationId xmlns:a16="http://schemas.microsoft.com/office/drawing/2014/main" id="{989DC375-5094-4C6B-99E0-5572E7A838B4}"/>
              </a:ext>
            </a:extLst>
          </p:cNvPr>
          <p:cNvSpPr txBox="1"/>
          <p:nvPr/>
        </p:nvSpPr>
        <p:spPr>
          <a:xfrm>
            <a:off x="441160" y="4489951"/>
            <a:ext cx="6825266" cy="2353529"/>
          </a:xfrm>
          <a:prstGeom prst="rect">
            <a:avLst/>
          </a:prstGeom>
          <a:noFill/>
        </p:spPr>
        <p:txBody>
          <a:bodyPr wrap="none" rtlCol="0">
            <a:spAutoFit/>
          </a:bodyPr>
          <a:lstStyle/>
          <a:p>
            <a:pPr>
              <a:lnSpc>
                <a:spcPct val="150000"/>
              </a:lnSpc>
            </a:pPr>
            <a:r>
              <a:rPr lang="en-GB" sz="2000" dirty="0"/>
              <a:t>3D printed parts: </a:t>
            </a:r>
            <a:r>
              <a:rPr lang="en-GB" sz="2000" dirty="0" err="1"/>
              <a:t>Formlabs</a:t>
            </a:r>
            <a:r>
              <a:rPr lang="en-GB" sz="2000" dirty="0"/>
              <a:t> Form 2</a:t>
            </a:r>
          </a:p>
          <a:p>
            <a:pPr marL="342900" indent="-342900">
              <a:lnSpc>
                <a:spcPct val="150000"/>
              </a:lnSpc>
              <a:buFont typeface="Arial" panose="020B0604020202020204" pitchFamily="34" charset="0"/>
              <a:buChar char="•"/>
            </a:pPr>
            <a:r>
              <a:rPr lang="en-GB" sz="2000" dirty="0"/>
              <a:t>Tough V5 Resin </a:t>
            </a:r>
            <a:r>
              <a:rPr lang="en-GB" sz="2000" dirty="0">
                <a:cs typeface="Calibri" panose="020F0502020204030204" pitchFamily="34" charset="0"/>
              </a:rPr>
              <a:t>→ Fingers, Thumb, Pulleys, Palm Base</a:t>
            </a:r>
            <a:r>
              <a:rPr lang="en-GB" sz="2000" dirty="0"/>
              <a:t> </a:t>
            </a:r>
          </a:p>
          <a:p>
            <a:pPr marL="342900" indent="-342900">
              <a:lnSpc>
                <a:spcPct val="150000"/>
              </a:lnSpc>
              <a:buFont typeface="Arial" panose="020B0604020202020204" pitchFamily="34" charset="0"/>
              <a:buChar char="•"/>
            </a:pPr>
            <a:r>
              <a:rPr lang="en-GB" sz="2000" dirty="0"/>
              <a:t>Flexible V2 Resin </a:t>
            </a:r>
            <a:r>
              <a:rPr lang="en-GB" sz="2000" dirty="0">
                <a:cs typeface="Calibri" panose="020F0502020204030204" pitchFamily="34" charset="0"/>
              </a:rPr>
              <a:t>→ Palm Top</a:t>
            </a:r>
          </a:p>
          <a:p>
            <a:pPr>
              <a:lnSpc>
                <a:spcPct val="150000"/>
              </a:lnSpc>
            </a:pPr>
            <a:r>
              <a:rPr lang="en-GB" sz="2000" dirty="0">
                <a:cs typeface="Calibri" panose="020F0502020204030204" pitchFamily="34" charset="0"/>
              </a:rPr>
              <a:t>Steel alloy brackets</a:t>
            </a:r>
          </a:p>
          <a:p>
            <a:pPr>
              <a:lnSpc>
                <a:spcPct val="150000"/>
              </a:lnSpc>
            </a:pPr>
            <a:r>
              <a:rPr lang="en-GB" sz="2000" dirty="0">
                <a:cs typeface="Calibri" panose="020F0502020204030204" pitchFamily="34" charset="0"/>
              </a:rPr>
              <a:t>3mm Acrylic sheets</a:t>
            </a:r>
            <a:endParaRPr lang="en-GB" sz="2000" dirty="0"/>
          </a:p>
        </p:txBody>
      </p:sp>
      <p:sp>
        <p:nvSpPr>
          <p:cNvPr id="10" name="TextBox 9">
            <a:extLst>
              <a:ext uri="{FF2B5EF4-FFF2-40B4-BE49-F238E27FC236}">
                <a16:creationId xmlns:a16="http://schemas.microsoft.com/office/drawing/2014/main" id="{248A0062-A340-4964-87A7-2FFE8B00FFB7}"/>
              </a:ext>
            </a:extLst>
          </p:cNvPr>
          <p:cNvSpPr txBox="1"/>
          <p:nvPr/>
        </p:nvSpPr>
        <p:spPr>
          <a:xfrm>
            <a:off x="8412336" y="1058311"/>
            <a:ext cx="2394759" cy="1697772"/>
          </a:xfrm>
          <a:prstGeom prst="rect">
            <a:avLst/>
          </a:prstGeom>
          <a:solidFill>
            <a:schemeClr val="accent5">
              <a:lumMod val="60000"/>
              <a:lumOff val="40000"/>
            </a:schemeClr>
          </a:solidFill>
        </p:spPr>
        <p:txBody>
          <a:bodyPr wrap="none" rtlCol="0">
            <a:spAutoFit/>
          </a:bodyPr>
          <a:lstStyle/>
          <a:p>
            <a:pPr algn="ctr">
              <a:lnSpc>
                <a:spcPct val="150000"/>
              </a:lnSpc>
            </a:pPr>
            <a:r>
              <a:rPr lang="en-GB" sz="2400" dirty="0">
                <a:ln w="0"/>
                <a:effectLst>
                  <a:outerShdw blurRad="38100" dist="19050" dir="2700000" algn="tl" rotWithShape="0">
                    <a:schemeClr val="dk1">
                      <a:alpha val="40000"/>
                    </a:schemeClr>
                  </a:outerShdw>
                </a:effectLst>
              </a:rPr>
              <a:t>16 </a:t>
            </a:r>
            <a:r>
              <a:rPr lang="en-GB" sz="2400" dirty="0" err="1">
                <a:ln w="0"/>
                <a:effectLst>
                  <a:outerShdw blurRad="38100" dist="19050" dir="2700000" algn="tl" rotWithShape="0">
                    <a:schemeClr val="dk1">
                      <a:alpha val="40000"/>
                    </a:schemeClr>
                  </a:outerShdw>
                </a:effectLst>
              </a:rPr>
              <a:t>DoF</a:t>
            </a:r>
            <a:endParaRPr lang="en-GB" sz="2400" dirty="0">
              <a:ln w="0"/>
              <a:effectLst>
                <a:outerShdw blurRad="38100" dist="19050" dir="2700000" algn="tl" rotWithShape="0">
                  <a:schemeClr val="dk1">
                    <a:alpha val="40000"/>
                  </a:schemeClr>
                </a:outerShdw>
              </a:effectLst>
            </a:endParaRPr>
          </a:p>
          <a:p>
            <a:pPr algn="ctr">
              <a:lnSpc>
                <a:spcPct val="150000"/>
              </a:lnSpc>
            </a:pPr>
            <a:r>
              <a:rPr lang="en-GB" sz="2400" dirty="0">
                <a:ln w="0"/>
                <a:effectLst>
                  <a:outerShdw blurRad="38100" dist="19050" dir="2700000" algn="tl" rotWithShape="0">
                    <a:schemeClr val="dk1">
                      <a:alpha val="40000"/>
                    </a:schemeClr>
                  </a:outerShdw>
                </a:effectLst>
              </a:rPr>
              <a:t>32 Servo Motors</a:t>
            </a:r>
          </a:p>
          <a:p>
            <a:pPr algn="ctr">
              <a:lnSpc>
                <a:spcPct val="150000"/>
              </a:lnSpc>
            </a:pPr>
            <a:r>
              <a:rPr lang="en-GB" sz="2400" dirty="0">
                <a:ln w="0"/>
                <a:effectLst>
                  <a:outerShdw blurRad="38100" dist="19050" dir="2700000" algn="tl" rotWithShape="0">
                    <a:schemeClr val="dk1">
                      <a:alpha val="40000"/>
                    </a:schemeClr>
                  </a:outerShdw>
                </a:effectLst>
              </a:rPr>
              <a:t>Tendon Driven</a:t>
            </a:r>
          </a:p>
        </p:txBody>
      </p:sp>
    </p:spTree>
    <p:extLst>
      <p:ext uri="{BB962C8B-B14F-4D97-AF65-F5344CB8AC3E}">
        <p14:creationId xmlns:p14="http://schemas.microsoft.com/office/powerpoint/2010/main" val="1110775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890613"/>
          </a:xfrm>
        </p:spPr>
        <p:txBody>
          <a:bodyPr/>
          <a:lstStyle/>
          <a:p>
            <a:r>
              <a:rPr lang="en-GB" dirty="0"/>
              <a:t>Results – Motions through Teleoperation</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12</a:t>
            </a:fld>
            <a:endParaRPr lang="en-GB"/>
          </a:p>
        </p:txBody>
      </p:sp>
      <p:cxnSp>
        <p:nvCxnSpPr>
          <p:cNvPr id="9" name="Straight Connector 8">
            <a:extLst>
              <a:ext uri="{FF2B5EF4-FFF2-40B4-BE49-F238E27FC236}">
                <a16:creationId xmlns:a16="http://schemas.microsoft.com/office/drawing/2014/main" id="{19D41771-3CBE-4FC3-92E8-A55FD081EA10}"/>
              </a:ext>
            </a:extLst>
          </p:cNvPr>
          <p:cNvCxnSpPr>
            <a:cxnSpLocks/>
          </p:cNvCxnSpPr>
          <p:nvPr/>
        </p:nvCxnSpPr>
        <p:spPr>
          <a:xfrm>
            <a:off x="3776325" y="903495"/>
            <a:ext cx="0" cy="586625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F03DD85-33FE-471A-AD48-DA7828F31B55}"/>
              </a:ext>
            </a:extLst>
          </p:cNvPr>
          <p:cNvCxnSpPr>
            <a:cxnSpLocks/>
          </p:cNvCxnSpPr>
          <p:nvPr/>
        </p:nvCxnSpPr>
        <p:spPr>
          <a:xfrm>
            <a:off x="8954417" y="887682"/>
            <a:ext cx="0" cy="586625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03E9EEF-9A34-42FE-AF00-B2C9A881ADD8}"/>
              </a:ext>
            </a:extLst>
          </p:cNvPr>
          <p:cNvSpPr txBox="1"/>
          <p:nvPr/>
        </p:nvSpPr>
        <p:spPr>
          <a:xfrm>
            <a:off x="889820" y="887682"/>
            <a:ext cx="2125903" cy="461665"/>
          </a:xfrm>
          <a:prstGeom prst="rect">
            <a:avLst/>
          </a:prstGeom>
          <a:noFill/>
        </p:spPr>
        <p:txBody>
          <a:bodyPr wrap="none" rtlCol="0">
            <a:spAutoFit/>
          </a:bodyPr>
          <a:lstStyle/>
          <a:p>
            <a:r>
              <a:rPr lang="en-GB" sz="2400" b="1" dirty="0"/>
              <a:t>Joint Motions</a:t>
            </a:r>
          </a:p>
        </p:txBody>
      </p:sp>
      <p:sp>
        <p:nvSpPr>
          <p:cNvPr id="14" name="TextBox 13">
            <a:extLst>
              <a:ext uri="{FF2B5EF4-FFF2-40B4-BE49-F238E27FC236}">
                <a16:creationId xmlns:a16="http://schemas.microsoft.com/office/drawing/2014/main" id="{8EDC9F7D-17A9-48F0-9528-A2ABAC700E85}"/>
              </a:ext>
            </a:extLst>
          </p:cNvPr>
          <p:cNvSpPr txBox="1"/>
          <p:nvPr/>
        </p:nvSpPr>
        <p:spPr>
          <a:xfrm>
            <a:off x="9357459" y="929322"/>
            <a:ext cx="2421432" cy="461665"/>
          </a:xfrm>
          <a:prstGeom prst="rect">
            <a:avLst/>
          </a:prstGeom>
          <a:noFill/>
        </p:spPr>
        <p:txBody>
          <a:bodyPr wrap="none" rtlCol="0">
            <a:spAutoFit/>
          </a:bodyPr>
          <a:lstStyle/>
          <a:p>
            <a:r>
              <a:rPr lang="en-GB" sz="2400" b="1" dirty="0"/>
              <a:t>Fingertip Touch</a:t>
            </a:r>
          </a:p>
        </p:txBody>
      </p:sp>
      <p:grpSp>
        <p:nvGrpSpPr>
          <p:cNvPr id="23" name="Group 22">
            <a:extLst>
              <a:ext uri="{FF2B5EF4-FFF2-40B4-BE49-F238E27FC236}">
                <a16:creationId xmlns:a16="http://schemas.microsoft.com/office/drawing/2014/main" id="{928C1A2F-7B01-4977-A4EF-380CEE4A0C99}"/>
              </a:ext>
            </a:extLst>
          </p:cNvPr>
          <p:cNvGrpSpPr/>
          <p:nvPr/>
        </p:nvGrpSpPr>
        <p:grpSpPr>
          <a:xfrm>
            <a:off x="3884414" y="1650220"/>
            <a:ext cx="4961914" cy="4676984"/>
            <a:chOff x="3884415" y="1134107"/>
            <a:chExt cx="4961914" cy="4676984"/>
          </a:xfrm>
        </p:grpSpPr>
        <p:pic>
          <p:nvPicPr>
            <p:cNvPr id="16" name="Picture 15">
              <a:extLst>
                <a:ext uri="{FF2B5EF4-FFF2-40B4-BE49-F238E27FC236}">
                  <a16:creationId xmlns:a16="http://schemas.microsoft.com/office/drawing/2014/main" id="{0CDF0285-EB91-443A-8531-6A50B292AEDE}"/>
                </a:ext>
              </a:extLst>
            </p:cNvPr>
            <p:cNvPicPr>
              <a:picLocks noChangeAspect="1"/>
            </p:cNvPicPr>
            <p:nvPr/>
          </p:nvPicPr>
          <p:blipFill rotWithShape="1">
            <a:blip r:embed="rId7">
              <a:extLst>
                <a:ext uri="{28A0092B-C50C-407E-A947-70E740481C1C}">
                  <a14:useLocalDpi xmlns:a14="http://schemas.microsoft.com/office/drawing/2010/main" val="0"/>
                </a:ext>
              </a:extLst>
            </a:blip>
            <a:srcRect l="23036" t="46854" r="51971" b="19682"/>
            <a:stretch/>
          </p:blipFill>
          <p:spPr>
            <a:xfrm>
              <a:off x="3886068" y="1134107"/>
              <a:ext cx="2577874" cy="2294893"/>
            </a:xfrm>
            <a:prstGeom prst="rect">
              <a:avLst/>
            </a:prstGeom>
          </p:spPr>
        </p:pic>
        <p:pic>
          <p:nvPicPr>
            <p:cNvPr id="18" name="Picture 17">
              <a:extLst>
                <a:ext uri="{FF2B5EF4-FFF2-40B4-BE49-F238E27FC236}">
                  <a16:creationId xmlns:a16="http://schemas.microsoft.com/office/drawing/2014/main" id="{E58350B2-5891-458C-8805-29216824FEC0}"/>
                </a:ext>
              </a:extLst>
            </p:cNvPr>
            <p:cNvPicPr>
              <a:picLocks noChangeAspect="1"/>
            </p:cNvPicPr>
            <p:nvPr/>
          </p:nvPicPr>
          <p:blipFill rotWithShape="1">
            <a:blip r:embed="rId8">
              <a:extLst>
                <a:ext uri="{28A0092B-C50C-407E-A947-70E740481C1C}">
                  <a14:useLocalDpi xmlns:a14="http://schemas.microsoft.com/office/drawing/2010/main" val="0"/>
                </a:ext>
              </a:extLst>
            </a:blip>
            <a:srcRect l="25537" t="46862" r="52072" b="19676"/>
            <a:stretch/>
          </p:blipFill>
          <p:spPr>
            <a:xfrm>
              <a:off x="6536760" y="1134107"/>
              <a:ext cx="2309568" cy="2294893"/>
            </a:xfrm>
            <a:prstGeom prst="rect">
              <a:avLst/>
            </a:prstGeom>
          </p:spPr>
        </p:pic>
        <p:pic>
          <p:nvPicPr>
            <p:cNvPr id="20" name="Picture 19">
              <a:extLst>
                <a:ext uri="{FF2B5EF4-FFF2-40B4-BE49-F238E27FC236}">
                  <a16:creationId xmlns:a16="http://schemas.microsoft.com/office/drawing/2014/main" id="{5CD6B6B2-2EF2-415C-950C-1764754B849F}"/>
                </a:ext>
              </a:extLst>
            </p:cNvPr>
            <p:cNvPicPr>
              <a:picLocks noChangeAspect="1"/>
            </p:cNvPicPr>
            <p:nvPr/>
          </p:nvPicPr>
          <p:blipFill rotWithShape="1">
            <a:blip r:embed="rId9">
              <a:extLst>
                <a:ext uri="{28A0092B-C50C-407E-A947-70E740481C1C}">
                  <a14:useLocalDpi xmlns:a14="http://schemas.microsoft.com/office/drawing/2010/main" val="0"/>
                </a:ext>
              </a:extLst>
            </a:blip>
            <a:srcRect l="23527" t="47148" r="51481" b="19390"/>
            <a:stretch/>
          </p:blipFill>
          <p:spPr>
            <a:xfrm>
              <a:off x="3884415" y="3516198"/>
              <a:ext cx="2577873" cy="2294893"/>
            </a:xfrm>
            <a:prstGeom prst="rect">
              <a:avLst/>
            </a:prstGeom>
          </p:spPr>
        </p:pic>
        <p:pic>
          <p:nvPicPr>
            <p:cNvPr id="22" name="Picture 21">
              <a:extLst>
                <a:ext uri="{FF2B5EF4-FFF2-40B4-BE49-F238E27FC236}">
                  <a16:creationId xmlns:a16="http://schemas.microsoft.com/office/drawing/2014/main" id="{0BAC69D2-CFC1-4B4D-9A2A-68B551BB7D9E}"/>
                </a:ext>
              </a:extLst>
            </p:cNvPr>
            <p:cNvPicPr>
              <a:picLocks noChangeAspect="1"/>
            </p:cNvPicPr>
            <p:nvPr/>
          </p:nvPicPr>
          <p:blipFill rotWithShape="1">
            <a:blip r:embed="rId10">
              <a:extLst>
                <a:ext uri="{28A0092B-C50C-407E-A947-70E740481C1C}">
                  <a14:useLocalDpi xmlns:a14="http://schemas.microsoft.com/office/drawing/2010/main" val="0"/>
                </a:ext>
              </a:extLst>
            </a:blip>
            <a:srcRect l="28502" t="49999" r="51447" b="20034"/>
            <a:stretch/>
          </p:blipFill>
          <p:spPr>
            <a:xfrm>
              <a:off x="6536761" y="3516198"/>
              <a:ext cx="2309568" cy="2294893"/>
            </a:xfrm>
            <a:prstGeom prst="rect">
              <a:avLst/>
            </a:prstGeom>
          </p:spPr>
        </p:pic>
      </p:grpSp>
      <p:sp>
        <p:nvSpPr>
          <p:cNvPr id="24" name="TextBox 23">
            <a:extLst>
              <a:ext uri="{FF2B5EF4-FFF2-40B4-BE49-F238E27FC236}">
                <a16:creationId xmlns:a16="http://schemas.microsoft.com/office/drawing/2014/main" id="{79E43F60-5D24-4CEF-BFB9-F54302F2EDFB}"/>
              </a:ext>
            </a:extLst>
          </p:cNvPr>
          <p:cNvSpPr txBox="1"/>
          <p:nvPr/>
        </p:nvSpPr>
        <p:spPr>
          <a:xfrm>
            <a:off x="5977218" y="1090747"/>
            <a:ext cx="970137" cy="461665"/>
          </a:xfrm>
          <a:prstGeom prst="rect">
            <a:avLst/>
          </a:prstGeom>
          <a:noFill/>
        </p:spPr>
        <p:txBody>
          <a:bodyPr wrap="none" rtlCol="0">
            <a:spAutoFit/>
          </a:bodyPr>
          <a:lstStyle/>
          <a:p>
            <a:r>
              <a:rPr lang="en-GB" sz="2400" b="1" dirty="0"/>
              <a:t>Poses</a:t>
            </a:r>
          </a:p>
        </p:txBody>
      </p:sp>
      <p:pic>
        <p:nvPicPr>
          <p:cNvPr id="17" name="Fingers and Thumb Individual Motion">
            <a:hlinkClick r:id="" action="ppaction://media"/>
            <a:extLst>
              <a:ext uri="{FF2B5EF4-FFF2-40B4-BE49-F238E27FC236}">
                <a16:creationId xmlns:a16="http://schemas.microsoft.com/office/drawing/2014/main" id="{A4521737-B2AB-4CC1-8C54-59E4450268B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21990" r="44515" b="10939"/>
          <a:stretch>
            <a:fillRect/>
          </a:stretch>
        </p:blipFill>
        <p:spPr>
          <a:xfrm>
            <a:off x="148007" y="1390987"/>
            <a:ext cx="3532020" cy="5282674"/>
          </a:xfrm>
          <a:prstGeom prst="rect">
            <a:avLst/>
          </a:prstGeom>
        </p:spPr>
      </p:pic>
      <p:pic>
        <p:nvPicPr>
          <p:cNvPr id="19" name="Touching Fingertips 1.5x">
            <a:hlinkClick r:id="" action="ppaction://media"/>
            <a:extLst>
              <a:ext uri="{FF2B5EF4-FFF2-40B4-BE49-F238E27FC236}">
                <a16:creationId xmlns:a16="http://schemas.microsoft.com/office/drawing/2014/main" id="{C60C37A2-F7CF-4CCF-A64C-FE9631DF361C}"/>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26468" t="3" r="42625" b="852"/>
          <a:stretch>
            <a:fillRect/>
          </a:stretch>
        </p:blipFill>
        <p:spPr>
          <a:xfrm>
            <a:off x="9062507" y="1398318"/>
            <a:ext cx="2981482" cy="5379943"/>
          </a:xfrm>
          <a:prstGeom prst="rect">
            <a:avLst/>
          </a:prstGeom>
        </p:spPr>
      </p:pic>
      <p:sp>
        <p:nvSpPr>
          <p:cNvPr id="8" name="TextBox 7">
            <a:extLst>
              <a:ext uri="{FF2B5EF4-FFF2-40B4-BE49-F238E27FC236}">
                <a16:creationId xmlns:a16="http://schemas.microsoft.com/office/drawing/2014/main" id="{E9EA4348-761D-4986-9F3B-D5D75EA44ACC}"/>
              </a:ext>
            </a:extLst>
          </p:cNvPr>
          <p:cNvSpPr txBox="1"/>
          <p:nvPr/>
        </p:nvSpPr>
        <p:spPr>
          <a:xfrm>
            <a:off x="9098308" y="1349347"/>
            <a:ext cx="575799" cy="369332"/>
          </a:xfrm>
          <a:prstGeom prst="rect">
            <a:avLst/>
          </a:prstGeom>
          <a:noFill/>
        </p:spPr>
        <p:txBody>
          <a:bodyPr wrap="none" rtlCol="0">
            <a:spAutoFit/>
          </a:bodyPr>
          <a:lstStyle/>
          <a:p>
            <a:r>
              <a:rPr lang="en-GB" dirty="0"/>
              <a:t>x1.5</a:t>
            </a:r>
          </a:p>
        </p:txBody>
      </p:sp>
    </p:spTree>
    <p:extLst>
      <p:ext uri="{BB962C8B-B14F-4D97-AF65-F5344CB8AC3E}">
        <p14:creationId xmlns:p14="http://schemas.microsoft.com/office/powerpoint/2010/main" val="206898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195" fill="hold"/>
                                        <p:tgtEl>
                                          <p:spTgt spid="19"/>
                                        </p:tgtEl>
                                      </p:cBhvr>
                                    </p:cmd>
                                  </p:childTnLst>
                                </p:cTn>
                              </p:par>
                              <p:par>
                                <p:cTn id="7" presetID="1" presetClass="mediacall" presetSubtype="0" fill="hold" nodeType="withEffect">
                                  <p:stCondLst>
                                    <p:cond delay="0"/>
                                  </p:stCondLst>
                                  <p:childTnLst>
                                    <p:cmd type="call" cmd="playFrom(0.0)">
                                      <p:cBhvr>
                                        <p:cTn id="8" dur="17983"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19"/>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19"/>
                                        </p:tgtEl>
                                      </p:cBhvr>
                                    </p:cmd>
                                  </p:childTnLst>
                                </p:cTn>
                              </p:par>
                            </p:childTnLst>
                          </p:cTn>
                        </p:par>
                      </p:childTnLst>
                    </p:cTn>
                  </p:par>
                </p:childTnLst>
              </p:cTn>
              <p:nextCondLst>
                <p:cond evt="onClick" delay="0">
                  <p:tgtEl>
                    <p:spTgt spid="19"/>
                  </p:tgtEl>
                </p:cond>
              </p:nextCondLst>
            </p:seq>
            <p:video>
              <p:cMediaNode vol="80000" mute="1">
                <p:cTn id="14" repeatCount="indefinite" fill="hold" display="0">
                  <p:stCondLst>
                    <p:cond delay="indefinite"/>
                  </p:stCondLst>
                </p:cTn>
                <p:tgtEl>
                  <p:spTgt spid="19"/>
                </p:tgtEl>
              </p:cMediaNode>
            </p:video>
            <p:video>
              <p:cMediaNode vol="80000" mute="1">
                <p:cTn id="15" repeatCount="indefinite" fill="hold" display="0">
                  <p:stCondLst>
                    <p:cond delay="indefinite"/>
                  </p:stCondLst>
                </p:cTn>
                <p:tgtEl>
                  <p:spTgt spid="17"/>
                </p:tgtEl>
              </p:cMediaNode>
            </p:video>
            <p:seq concurrent="1" nextAc="seek">
              <p:cTn id="16" restart="whenNotActive" fill="hold" evtFilter="cancelBubble" nodeType="interactiveSeq">
                <p:stCondLst>
                  <p:cond evt="onClick" delay="0">
                    <p:tgtEl>
                      <p:spTgt spid="1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879624"/>
          </a:xfrm>
        </p:spPr>
        <p:txBody>
          <a:bodyPr/>
          <a:lstStyle/>
          <a:p>
            <a:r>
              <a:rPr lang="en-GB" dirty="0"/>
              <a:t>Results – Grasp Taxonomy</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13</a:t>
            </a:fld>
            <a:endParaRPr lang="en-GB"/>
          </a:p>
        </p:txBody>
      </p:sp>
      <p:sp>
        <p:nvSpPr>
          <p:cNvPr id="5" name="Content Placeholder 2">
            <a:extLst>
              <a:ext uri="{FF2B5EF4-FFF2-40B4-BE49-F238E27FC236}">
                <a16:creationId xmlns:a16="http://schemas.microsoft.com/office/drawing/2014/main" id="{C7A70442-4EFD-4566-84D2-05F8210A4EF9}"/>
              </a:ext>
            </a:extLst>
          </p:cNvPr>
          <p:cNvSpPr>
            <a:spLocks noGrp="1"/>
          </p:cNvSpPr>
          <p:nvPr>
            <p:ph idx="1"/>
          </p:nvPr>
        </p:nvSpPr>
        <p:spPr>
          <a:xfrm>
            <a:off x="327957" y="1257300"/>
            <a:ext cx="11497697" cy="4800600"/>
          </a:xfrm>
        </p:spPr>
        <p:txBody>
          <a:bodyPr/>
          <a:lstStyle/>
          <a:p>
            <a:endParaRPr lang="en-GB" dirty="0"/>
          </a:p>
          <a:p>
            <a:endParaRPr lang="en-GB" dirty="0"/>
          </a:p>
        </p:txBody>
      </p:sp>
      <p:pic>
        <p:nvPicPr>
          <p:cNvPr id="3" name="Picture 2">
            <a:extLst>
              <a:ext uri="{FF2B5EF4-FFF2-40B4-BE49-F238E27FC236}">
                <a16:creationId xmlns:a16="http://schemas.microsoft.com/office/drawing/2014/main" id="{5B081AF9-0B35-4BE3-BF23-EB25FD563E56}"/>
              </a:ext>
            </a:extLst>
          </p:cNvPr>
          <p:cNvPicPr>
            <a:picLocks noChangeAspect="1"/>
          </p:cNvPicPr>
          <p:nvPr/>
        </p:nvPicPr>
        <p:blipFill rotWithShape="1">
          <a:blip r:embed="rId3"/>
          <a:srcRect b="33056"/>
          <a:stretch/>
        </p:blipFill>
        <p:spPr>
          <a:xfrm>
            <a:off x="0" y="2629413"/>
            <a:ext cx="12192000" cy="3733680"/>
          </a:xfrm>
          <a:prstGeom prst="rect">
            <a:avLst/>
          </a:prstGeom>
        </p:spPr>
      </p:pic>
      <p:sp>
        <p:nvSpPr>
          <p:cNvPr id="6" name="TextBox 5">
            <a:extLst>
              <a:ext uri="{FF2B5EF4-FFF2-40B4-BE49-F238E27FC236}">
                <a16:creationId xmlns:a16="http://schemas.microsoft.com/office/drawing/2014/main" id="{FC7615E0-1DD7-4674-910B-21A0E0BDD45E}"/>
              </a:ext>
            </a:extLst>
          </p:cNvPr>
          <p:cNvSpPr txBox="1"/>
          <p:nvPr/>
        </p:nvSpPr>
        <p:spPr>
          <a:xfrm>
            <a:off x="678730" y="876693"/>
            <a:ext cx="11336961" cy="96853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GB" sz="2000" dirty="0"/>
              <a:t>33 main grasps </a:t>
            </a:r>
            <a:r>
              <a:rPr lang="en-GB" sz="1400" dirty="0"/>
              <a:t>[6]</a:t>
            </a:r>
          </a:p>
          <a:p>
            <a:pPr marL="342900" indent="-342900">
              <a:lnSpc>
                <a:spcPct val="150000"/>
              </a:lnSpc>
              <a:buFont typeface="Arial" panose="020B0604020202020204" pitchFamily="34" charset="0"/>
              <a:buChar char="•"/>
            </a:pPr>
            <a:r>
              <a:rPr lang="en-GB" sz="2000" dirty="0"/>
              <a:t>3 Types: Power, Intermediate, Precision </a:t>
            </a:r>
          </a:p>
        </p:txBody>
      </p:sp>
      <p:sp>
        <p:nvSpPr>
          <p:cNvPr id="7" name="TextBox 6">
            <a:extLst>
              <a:ext uri="{FF2B5EF4-FFF2-40B4-BE49-F238E27FC236}">
                <a16:creationId xmlns:a16="http://schemas.microsoft.com/office/drawing/2014/main" id="{3436FA18-1B38-4EAE-B345-2335A015436F}"/>
              </a:ext>
            </a:extLst>
          </p:cNvPr>
          <p:cNvSpPr txBox="1"/>
          <p:nvPr/>
        </p:nvSpPr>
        <p:spPr>
          <a:xfrm>
            <a:off x="153965" y="2006488"/>
            <a:ext cx="11884087" cy="461665"/>
          </a:xfrm>
          <a:prstGeom prst="rect">
            <a:avLst/>
          </a:prstGeom>
          <a:solidFill>
            <a:schemeClr val="accent5">
              <a:lumMod val="60000"/>
              <a:lumOff val="40000"/>
            </a:schemeClr>
          </a:solidFill>
          <a:ln>
            <a:solidFill>
              <a:srgbClr val="EFE862"/>
            </a:solidFill>
          </a:ln>
        </p:spPr>
        <p:txBody>
          <a:bodyPr wrap="none" rtlCol="0">
            <a:spAutoFit/>
          </a:bodyPr>
          <a:lstStyle/>
          <a:p>
            <a:pPr algn="ctr"/>
            <a:r>
              <a:rPr lang="en-GB" sz="2400" dirty="0" err="1">
                <a:ln w="0"/>
                <a:effectLst>
                  <a:outerShdw blurRad="38100" dist="19050" dir="2700000" algn="tl" rotWithShape="0">
                    <a:schemeClr val="dk1">
                      <a:alpha val="40000"/>
                    </a:schemeClr>
                  </a:outerShdw>
                </a:effectLst>
              </a:rPr>
              <a:t>Ethohand</a:t>
            </a:r>
            <a:r>
              <a:rPr lang="en-GB" sz="2400" dirty="0">
                <a:ln w="0"/>
                <a:effectLst>
                  <a:outerShdw blurRad="38100" dist="19050" dir="2700000" algn="tl" rotWithShape="0">
                    <a:schemeClr val="dk1">
                      <a:alpha val="40000"/>
                    </a:schemeClr>
                  </a:outerShdw>
                </a:effectLst>
              </a:rPr>
              <a:t> II accomplished </a:t>
            </a:r>
            <a:r>
              <a:rPr lang="en-GB" sz="2400" b="1" u="sng" dirty="0">
                <a:ln w="0"/>
                <a:effectLst>
                  <a:outerShdw blurRad="38100" dist="19050" dir="2700000" algn="tl" rotWithShape="0">
                    <a:schemeClr val="dk1">
                      <a:alpha val="40000"/>
                    </a:schemeClr>
                  </a:outerShdw>
                </a:effectLst>
              </a:rPr>
              <a:t>29/33</a:t>
            </a:r>
            <a:r>
              <a:rPr lang="en-GB" sz="2400" dirty="0">
                <a:ln w="0"/>
                <a:effectLst>
                  <a:outerShdw blurRad="38100" dist="19050" dir="2700000" algn="tl" rotWithShape="0">
                    <a:schemeClr val="dk1">
                      <a:alpha val="40000"/>
                    </a:schemeClr>
                  </a:outerShdw>
                </a:effectLst>
              </a:rPr>
              <a:t> grasps </a:t>
            </a:r>
            <a:r>
              <a:rPr lang="en-GB" sz="24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 Other required finger abduction or palm flexion</a:t>
            </a:r>
            <a:endParaRPr lang="en-GB" sz="2400" dirty="0">
              <a:ln w="0"/>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61CF725B-4EE9-470A-84BF-683DAD96F964}"/>
              </a:ext>
            </a:extLst>
          </p:cNvPr>
          <p:cNvSpPr txBox="1"/>
          <p:nvPr/>
        </p:nvSpPr>
        <p:spPr>
          <a:xfrm>
            <a:off x="0" y="6497522"/>
            <a:ext cx="12192000" cy="307777"/>
          </a:xfrm>
          <a:prstGeom prst="rect">
            <a:avLst/>
          </a:prstGeom>
          <a:noFill/>
        </p:spPr>
        <p:txBody>
          <a:bodyPr wrap="square" rtlCol="0">
            <a:spAutoFit/>
          </a:bodyPr>
          <a:lstStyle/>
          <a:p>
            <a:r>
              <a:rPr lang="en-GB" sz="1400" dirty="0"/>
              <a:t>[6] T. </a:t>
            </a:r>
            <a:r>
              <a:rPr lang="en-GB" sz="1400" dirty="0" err="1"/>
              <a:t>Feix</a:t>
            </a:r>
            <a:r>
              <a:rPr lang="en-GB" sz="1400" dirty="0"/>
              <a:t> et </a:t>
            </a:r>
            <a:r>
              <a:rPr lang="en-GB" sz="1400" dirty="0" err="1"/>
              <a:t>al.,"The</a:t>
            </a:r>
            <a:r>
              <a:rPr lang="en-GB" sz="1400" dirty="0"/>
              <a:t> GRASP Taxonomy of Human Grasp Types," in </a:t>
            </a:r>
            <a:r>
              <a:rPr lang="en-GB" sz="1400" i="1" dirty="0"/>
              <a:t>IEEE Transactions on Human-Machine Systems</a:t>
            </a:r>
            <a:r>
              <a:rPr lang="en-GB" sz="1400" dirty="0"/>
              <a:t>, vol. 46, no. 1, pp. 66-77, Feb. 2016</a:t>
            </a:r>
          </a:p>
        </p:txBody>
      </p:sp>
    </p:spTree>
    <p:extLst>
      <p:ext uri="{BB962C8B-B14F-4D97-AF65-F5344CB8AC3E}">
        <p14:creationId xmlns:p14="http://schemas.microsoft.com/office/powerpoint/2010/main" val="233860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879624"/>
          </a:xfrm>
        </p:spPr>
        <p:txBody>
          <a:bodyPr/>
          <a:lstStyle/>
          <a:p>
            <a:r>
              <a:rPr lang="en-GB" dirty="0"/>
              <a:t>Results – Grasp Taxonomy</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14</a:t>
            </a:fld>
            <a:endParaRPr lang="en-GB"/>
          </a:p>
        </p:txBody>
      </p:sp>
      <p:sp>
        <p:nvSpPr>
          <p:cNvPr id="5" name="Content Placeholder 2">
            <a:extLst>
              <a:ext uri="{FF2B5EF4-FFF2-40B4-BE49-F238E27FC236}">
                <a16:creationId xmlns:a16="http://schemas.microsoft.com/office/drawing/2014/main" id="{C7A70442-4EFD-4566-84D2-05F8210A4EF9}"/>
              </a:ext>
            </a:extLst>
          </p:cNvPr>
          <p:cNvSpPr>
            <a:spLocks noGrp="1"/>
          </p:cNvSpPr>
          <p:nvPr>
            <p:ph idx="1"/>
          </p:nvPr>
        </p:nvSpPr>
        <p:spPr>
          <a:xfrm>
            <a:off x="327957" y="1257300"/>
            <a:ext cx="11497697" cy="4800600"/>
          </a:xfrm>
        </p:spPr>
        <p:txBody>
          <a:bodyPr/>
          <a:lstStyle/>
          <a:p>
            <a:endParaRPr lang="en-GB" dirty="0"/>
          </a:p>
          <a:p>
            <a:endParaRPr lang="en-GB" dirty="0"/>
          </a:p>
        </p:txBody>
      </p:sp>
      <p:sp>
        <p:nvSpPr>
          <p:cNvPr id="7" name="TextBox 6">
            <a:extLst>
              <a:ext uri="{FF2B5EF4-FFF2-40B4-BE49-F238E27FC236}">
                <a16:creationId xmlns:a16="http://schemas.microsoft.com/office/drawing/2014/main" id="{22DDB215-21B0-4605-A108-A614EB778976}"/>
              </a:ext>
            </a:extLst>
          </p:cNvPr>
          <p:cNvSpPr txBox="1"/>
          <p:nvPr/>
        </p:nvSpPr>
        <p:spPr>
          <a:xfrm>
            <a:off x="1059783" y="926808"/>
            <a:ext cx="1056700" cy="369332"/>
          </a:xfrm>
          <a:prstGeom prst="rect">
            <a:avLst/>
          </a:prstGeom>
          <a:noFill/>
        </p:spPr>
        <p:txBody>
          <a:bodyPr wrap="none" rtlCol="0">
            <a:spAutoFit/>
          </a:bodyPr>
          <a:lstStyle/>
          <a:p>
            <a:r>
              <a:rPr lang="en-GB" dirty="0">
                <a:ln w="0"/>
                <a:effectLst>
                  <a:outerShdw blurRad="38100" dist="19050" dir="2700000" algn="tl" rotWithShape="0">
                    <a:schemeClr val="dk1">
                      <a:alpha val="40000"/>
                    </a:schemeClr>
                  </a:outerShdw>
                </a:effectLst>
              </a:rPr>
              <a:t>TRIPOD</a:t>
            </a:r>
          </a:p>
        </p:txBody>
      </p:sp>
      <p:sp>
        <p:nvSpPr>
          <p:cNvPr id="9" name="TextBox 8">
            <a:extLst>
              <a:ext uri="{FF2B5EF4-FFF2-40B4-BE49-F238E27FC236}">
                <a16:creationId xmlns:a16="http://schemas.microsoft.com/office/drawing/2014/main" id="{8F69954E-68B0-4C58-B01E-FFCC2F2F5997}"/>
              </a:ext>
            </a:extLst>
          </p:cNvPr>
          <p:cNvSpPr txBox="1"/>
          <p:nvPr/>
        </p:nvSpPr>
        <p:spPr>
          <a:xfrm>
            <a:off x="3525968" y="926808"/>
            <a:ext cx="2175596" cy="369332"/>
          </a:xfrm>
          <a:prstGeom prst="rect">
            <a:avLst/>
          </a:prstGeom>
          <a:noFill/>
        </p:spPr>
        <p:txBody>
          <a:bodyPr wrap="none" rtlCol="0">
            <a:spAutoFit/>
          </a:bodyPr>
          <a:lstStyle/>
          <a:p>
            <a:r>
              <a:rPr lang="en-GB" dirty="0">
                <a:ln w="0"/>
                <a:effectLst>
                  <a:outerShdw blurRad="38100" dist="19050" dir="2700000" algn="tl" rotWithShape="0">
                    <a:schemeClr val="dk1">
                      <a:alpha val="40000"/>
                    </a:schemeClr>
                  </a:outerShdw>
                </a:effectLst>
              </a:rPr>
              <a:t>SPHERE 3 FINGER</a:t>
            </a:r>
          </a:p>
        </p:txBody>
      </p:sp>
      <p:sp>
        <p:nvSpPr>
          <p:cNvPr id="11" name="TextBox 10">
            <a:extLst>
              <a:ext uri="{FF2B5EF4-FFF2-40B4-BE49-F238E27FC236}">
                <a16:creationId xmlns:a16="http://schemas.microsoft.com/office/drawing/2014/main" id="{B981D09D-9BA0-435C-8445-FDCD96172D11}"/>
              </a:ext>
            </a:extLst>
          </p:cNvPr>
          <p:cNvSpPr txBox="1"/>
          <p:nvPr/>
        </p:nvSpPr>
        <p:spPr>
          <a:xfrm>
            <a:off x="7074079" y="926808"/>
            <a:ext cx="1244764" cy="369332"/>
          </a:xfrm>
          <a:prstGeom prst="rect">
            <a:avLst/>
          </a:prstGeom>
          <a:noFill/>
        </p:spPr>
        <p:txBody>
          <a:bodyPr wrap="none" rtlCol="0">
            <a:spAutoFit/>
          </a:bodyPr>
          <a:lstStyle/>
          <a:p>
            <a:r>
              <a:rPr lang="en-GB" dirty="0">
                <a:ln w="0"/>
                <a:effectLst>
                  <a:outerShdw blurRad="38100" dist="19050" dir="2700000" algn="tl" rotWithShape="0">
                    <a:schemeClr val="dk1">
                      <a:alpha val="40000"/>
                    </a:schemeClr>
                  </a:outerShdw>
                </a:effectLst>
              </a:rPr>
              <a:t>LATERAL</a:t>
            </a:r>
          </a:p>
        </p:txBody>
      </p:sp>
      <p:sp>
        <p:nvSpPr>
          <p:cNvPr id="13" name="TextBox 12">
            <a:extLst>
              <a:ext uri="{FF2B5EF4-FFF2-40B4-BE49-F238E27FC236}">
                <a16:creationId xmlns:a16="http://schemas.microsoft.com/office/drawing/2014/main" id="{531B444A-AC12-42BB-BB77-FE56A33A9033}"/>
              </a:ext>
            </a:extLst>
          </p:cNvPr>
          <p:cNvSpPr txBox="1"/>
          <p:nvPr/>
        </p:nvSpPr>
        <p:spPr>
          <a:xfrm>
            <a:off x="10019880" y="930250"/>
            <a:ext cx="1401346" cy="369332"/>
          </a:xfrm>
          <a:prstGeom prst="rect">
            <a:avLst/>
          </a:prstGeom>
          <a:noFill/>
        </p:spPr>
        <p:txBody>
          <a:bodyPr wrap="none" rtlCol="0">
            <a:spAutoFit/>
          </a:bodyPr>
          <a:lstStyle/>
          <a:p>
            <a:r>
              <a:rPr lang="en-GB" dirty="0">
                <a:ln w="0"/>
                <a:effectLst>
                  <a:outerShdw blurRad="38100" dist="19050" dir="2700000" algn="tl" rotWithShape="0">
                    <a:schemeClr val="dk1">
                      <a:alpha val="40000"/>
                    </a:schemeClr>
                  </a:outerShdw>
                </a:effectLst>
              </a:rPr>
              <a:t>QUADPOD</a:t>
            </a:r>
          </a:p>
        </p:txBody>
      </p:sp>
      <p:pic>
        <p:nvPicPr>
          <p:cNvPr id="14" name="Grasp - Tripod">
            <a:hlinkClick r:id="" action="ppaction://media"/>
            <a:extLst>
              <a:ext uri="{FF2B5EF4-FFF2-40B4-BE49-F238E27FC236}">
                <a16:creationId xmlns:a16="http://schemas.microsoft.com/office/drawing/2014/main" id="{F4012058-5F76-4B2E-A985-A1E8A3337D0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1"/>
          <a:srcRect l="25136" t="5600" r="46495" b="6503"/>
          <a:stretch>
            <a:fillRect/>
          </a:stretch>
        </p:blipFill>
        <p:spPr>
          <a:xfrm>
            <a:off x="103263" y="1296140"/>
            <a:ext cx="2969741" cy="5175682"/>
          </a:xfrm>
          <a:prstGeom prst="rect">
            <a:avLst/>
          </a:prstGeom>
        </p:spPr>
      </p:pic>
      <p:pic>
        <p:nvPicPr>
          <p:cNvPr id="15" name="Grasp - Sphere 3 Fingers">
            <a:hlinkClick r:id="" action="ppaction://media"/>
            <a:extLst>
              <a:ext uri="{FF2B5EF4-FFF2-40B4-BE49-F238E27FC236}">
                <a16:creationId xmlns:a16="http://schemas.microsoft.com/office/drawing/2014/main" id="{22574E25-6F77-4285-8747-3FE331DC3382}"/>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2"/>
          <a:srcRect l="18770" t="12117" r="53346" b="1489"/>
          <a:stretch>
            <a:fillRect/>
          </a:stretch>
        </p:blipFill>
        <p:spPr>
          <a:xfrm>
            <a:off x="3126259" y="1296140"/>
            <a:ext cx="2969741" cy="5175682"/>
          </a:xfrm>
          <a:prstGeom prst="rect">
            <a:avLst/>
          </a:prstGeom>
        </p:spPr>
      </p:pic>
      <p:pic>
        <p:nvPicPr>
          <p:cNvPr id="16" name="Grasp - Lateral Pinch">
            <a:hlinkClick r:id="" action="ppaction://media"/>
            <a:extLst>
              <a:ext uri="{FF2B5EF4-FFF2-40B4-BE49-F238E27FC236}">
                <a16:creationId xmlns:a16="http://schemas.microsoft.com/office/drawing/2014/main" id="{81F42561-2961-4E33-B34D-AD9D7DF2A93B}"/>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3"/>
          <a:srcRect l="24545" t="4310" r="45606" b="6936"/>
          <a:stretch>
            <a:fillRect/>
          </a:stretch>
        </p:blipFill>
        <p:spPr>
          <a:xfrm>
            <a:off x="6149254" y="1296140"/>
            <a:ext cx="3094414" cy="5175682"/>
          </a:xfrm>
          <a:prstGeom prst="rect">
            <a:avLst/>
          </a:prstGeom>
        </p:spPr>
      </p:pic>
      <p:pic>
        <p:nvPicPr>
          <p:cNvPr id="17" name="Grasp - Quadpod">
            <a:hlinkClick r:id="" action="ppaction://media"/>
            <a:extLst>
              <a:ext uri="{FF2B5EF4-FFF2-40B4-BE49-F238E27FC236}">
                <a16:creationId xmlns:a16="http://schemas.microsoft.com/office/drawing/2014/main" id="{FE8F0EF6-DB64-44C8-BF73-225C9231AC4E}"/>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14"/>
          <a:srcRect l="26765" t="9697" r="47855" b="8283"/>
          <a:stretch>
            <a:fillRect/>
          </a:stretch>
        </p:blipFill>
        <p:spPr>
          <a:xfrm>
            <a:off x="9296922" y="1296140"/>
            <a:ext cx="2847263" cy="5175682"/>
          </a:xfrm>
          <a:prstGeom prst="rect">
            <a:avLst/>
          </a:prstGeom>
        </p:spPr>
      </p:pic>
    </p:spTree>
    <p:extLst>
      <p:ext uri="{BB962C8B-B14F-4D97-AF65-F5344CB8AC3E}">
        <p14:creationId xmlns:p14="http://schemas.microsoft.com/office/powerpoint/2010/main" val="3854143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41" fill="hold"/>
                                        <p:tgtEl>
                                          <p:spTgt spid="14"/>
                                        </p:tgtEl>
                                      </p:cBhvr>
                                    </p:cmd>
                                  </p:childTnLst>
                                </p:cTn>
                              </p:par>
                              <p:par>
                                <p:cTn id="7" presetID="1" presetClass="mediacall" presetSubtype="0" fill="hold" nodeType="withEffect">
                                  <p:stCondLst>
                                    <p:cond delay="0"/>
                                  </p:stCondLst>
                                  <p:childTnLst>
                                    <p:cmd type="call" cmd="playFrom(0.0)">
                                      <p:cBhvr>
                                        <p:cTn id="8" dur="4607" fill="hold"/>
                                        <p:tgtEl>
                                          <p:spTgt spid="15"/>
                                        </p:tgtEl>
                                      </p:cBhvr>
                                    </p:cmd>
                                  </p:childTnLst>
                                </p:cTn>
                              </p:par>
                              <p:par>
                                <p:cTn id="9" presetID="1" presetClass="mediacall" presetSubtype="0" fill="hold" nodeType="withEffect">
                                  <p:stCondLst>
                                    <p:cond delay="0"/>
                                  </p:stCondLst>
                                  <p:childTnLst>
                                    <p:cmd type="call" cmd="playFrom(0.0)">
                                      <p:cBhvr>
                                        <p:cTn id="10" dur="5589" fill="hold"/>
                                        <p:tgtEl>
                                          <p:spTgt spid="16"/>
                                        </p:tgtEl>
                                      </p:cBhvr>
                                    </p:cmd>
                                  </p:childTnLst>
                                </p:cTn>
                              </p:par>
                              <p:par>
                                <p:cTn id="11" presetID="1" presetClass="mediacall" presetSubtype="0" fill="hold" nodeType="withEffect">
                                  <p:stCondLst>
                                    <p:cond delay="0"/>
                                  </p:stCondLst>
                                  <p:childTnLst>
                                    <p:cmd type="call" cmd="playFrom(0.0)">
                                      <p:cBhvr>
                                        <p:cTn id="12" dur="5055"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 repeatCount="indefinite" fill="hold" display="0">
                  <p:stCondLst>
                    <p:cond delay="indefinite"/>
                  </p:stCondLst>
                </p:cTn>
                <p:tgtEl>
                  <p:spTgt spid="14"/>
                </p:tgtEl>
              </p:cMediaNode>
            </p:vide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14"/>
                                        </p:tgtEl>
                                      </p:cBhvr>
                                    </p:cmd>
                                  </p:childTnLst>
                                </p:cTn>
                              </p:par>
                            </p:childTnLst>
                          </p:cTn>
                        </p:par>
                      </p:childTnLst>
                    </p:cTn>
                  </p:par>
                </p:childTnLst>
              </p:cTn>
              <p:nextCondLst>
                <p:cond evt="onClick" delay="0">
                  <p:tgtEl>
                    <p:spTgt spid="14"/>
                  </p:tgtEl>
                </p:cond>
              </p:nextCondLst>
            </p:seq>
            <p:video>
              <p:cMediaNode vol="80000" mute="1">
                <p:cTn id="19" repeatCount="indefinite" fill="hold" display="0">
                  <p:stCondLst>
                    <p:cond delay="indefinite"/>
                  </p:stCondLst>
                </p:cTn>
                <p:tgtEl>
                  <p:spTgt spid="15"/>
                </p:tgtEl>
              </p:cMediaNode>
            </p:vide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withEffect">
                                  <p:stCondLst>
                                    <p:cond delay="0"/>
                                  </p:stCondLst>
                                  <p:childTnLst>
                                    <p:cmd type="call" cmd="togglePause">
                                      <p:cBhvr>
                                        <p:cTn id="24" dur="1" fill="hold"/>
                                        <p:tgtEl>
                                          <p:spTgt spid="15"/>
                                        </p:tgtEl>
                                      </p:cBhvr>
                                    </p:cmd>
                                  </p:childTnLst>
                                </p:cTn>
                              </p:par>
                            </p:childTnLst>
                          </p:cTn>
                        </p:par>
                      </p:childTnLst>
                    </p:cTn>
                  </p:par>
                </p:childTnLst>
              </p:cTn>
              <p:nextCondLst>
                <p:cond evt="onClick" delay="0">
                  <p:tgtEl>
                    <p:spTgt spid="15"/>
                  </p:tgtEl>
                </p:cond>
              </p:nextCondLst>
            </p:seq>
            <p:video>
              <p:cMediaNode vol="80000" mute="1">
                <p:cTn id="25" repeatCount="indefinite" fill="hold" display="0">
                  <p:stCondLst>
                    <p:cond delay="indefinite"/>
                  </p:stCondLst>
                </p:cTn>
                <p:tgtEl>
                  <p:spTgt spid="16"/>
                </p:tgtEl>
              </p:cMediaNode>
            </p:video>
            <p:seq concurrent="1" nextAc="seek">
              <p:cTn id="26" restart="whenNotActive" fill="hold" evtFilter="cancelBubble" nodeType="interactiveSeq">
                <p:stCondLst>
                  <p:cond evt="onClick" delay="0">
                    <p:tgtEl>
                      <p:spTgt spid="16"/>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withEffect">
                                  <p:stCondLst>
                                    <p:cond delay="0"/>
                                  </p:stCondLst>
                                  <p:childTnLst>
                                    <p:cmd type="call" cmd="togglePause">
                                      <p:cBhvr>
                                        <p:cTn id="30" dur="1" fill="hold"/>
                                        <p:tgtEl>
                                          <p:spTgt spid="16"/>
                                        </p:tgtEl>
                                      </p:cBhvr>
                                    </p:cmd>
                                  </p:childTnLst>
                                </p:cTn>
                              </p:par>
                            </p:childTnLst>
                          </p:cTn>
                        </p:par>
                      </p:childTnLst>
                    </p:cTn>
                  </p:par>
                </p:childTnLst>
              </p:cTn>
              <p:nextCondLst>
                <p:cond evt="onClick" delay="0">
                  <p:tgtEl>
                    <p:spTgt spid="16"/>
                  </p:tgtEl>
                </p:cond>
              </p:nextCondLst>
            </p:seq>
            <p:video>
              <p:cMediaNode vol="80000" mute="1">
                <p:cTn id="31" repeatCount="indefinite" fill="hold" display="0">
                  <p:stCondLst>
                    <p:cond delay="indefinite"/>
                  </p:stCondLst>
                </p:cTn>
                <p:tgtEl>
                  <p:spTgt spid="17"/>
                </p:tgtEl>
              </p:cMediaNode>
            </p:video>
            <p:seq concurrent="1" nextAc="seek">
              <p:cTn id="32" restart="whenNotActive" fill="hold" evtFilter="cancelBubble" nodeType="interactiveSeq">
                <p:stCondLst>
                  <p:cond evt="onClick" delay="0">
                    <p:tgtEl>
                      <p:spTgt spid="17"/>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withEffect">
                                  <p:stCondLst>
                                    <p:cond delay="0"/>
                                  </p:stCondLst>
                                  <p:childTnLst>
                                    <p:cmd type="call" cmd="togglePause">
                                      <p:cBhvr>
                                        <p:cTn id="36"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917331"/>
          </a:xfrm>
        </p:spPr>
        <p:txBody>
          <a:bodyPr/>
          <a:lstStyle/>
          <a:p>
            <a:r>
              <a:rPr lang="en-GB" dirty="0"/>
              <a:t>Results – Object Manipulation</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15</a:t>
            </a:fld>
            <a:endParaRPr lang="en-GB"/>
          </a:p>
        </p:txBody>
      </p:sp>
      <p:sp>
        <p:nvSpPr>
          <p:cNvPr id="5" name="Content Placeholder 2">
            <a:extLst>
              <a:ext uri="{FF2B5EF4-FFF2-40B4-BE49-F238E27FC236}">
                <a16:creationId xmlns:a16="http://schemas.microsoft.com/office/drawing/2014/main" id="{C7A70442-4EFD-4566-84D2-05F8210A4EF9}"/>
              </a:ext>
            </a:extLst>
          </p:cNvPr>
          <p:cNvSpPr>
            <a:spLocks noGrp="1"/>
          </p:cNvSpPr>
          <p:nvPr>
            <p:ph idx="1"/>
          </p:nvPr>
        </p:nvSpPr>
        <p:spPr>
          <a:xfrm>
            <a:off x="290250" y="1511824"/>
            <a:ext cx="11497697" cy="4800600"/>
          </a:xfrm>
        </p:spPr>
        <p:txBody>
          <a:bodyPr/>
          <a:lstStyle/>
          <a:p>
            <a:endParaRPr lang="en-GB" dirty="0"/>
          </a:p>
          <a:p>
            <a:endParaRPr lang="en-GB" dirty="0"/>
          </a:p>
        </p:txBody>
      </p:sp>
      <p:sp>
        <p:nvSpPr>
          <p:cNvPr id="7" name="TextBox 6">
            <a:extLst>
              <a:ext uri="{FF2B5EF4-FFF2-40B4-BE49-F238E27FC236}">
                <a16:creationId xmlns:a16="http://schemas.microsoft.com/office/drawing/2014/main" id="{953F094B-E8A7-4F9F-929C-5B07ECDA7991}"/>
              </a:ext>
            </a:extLst>
          </p:cNvPr>
          <p:cNvSpPr txBox="1"/>
          <p:nvPr/>
        </p:nvSpPr>
        <p:spPr>
          <a:xfrm>
            <a:off x="773233" y="3909771"/>
            <a:ext cx="1882438" cy="369332"/>
          </a:xfrm>
          <a:prstGeom prst="rect">
            <a:avLst/>
          </a:prstGeom>
          <a:noFill/>
        </p:spPr>
        <p:txBody>
          <a:bodyPr wrap="none" rtlCol="0">
            <a:spAutoFit/>
          </a:bodyPr>
          <a:lstStyle/>
          <a:p>
            <a:r>
              <a:rPr lang="en-GB" dirty="0"/>
              <a:t>FINGERS CURLING</a:t>
            </a:r>
          </a:p>
        </p:txBody>
      </p:sp>
      <p:sp>
        <p:nvSpPr>
          <p:cNvPr id="9" name="TextBox 8">
            <a:extLst>
              <a:ext uri="{FF2B5EF4-FFF2-40B4-BE49-F238E27FC236}">
                <a16:creationId xmlns:a16="http://schemas.microsoft.com/office/drawing/2014/main" id="{8AF70508-92BC-4C5B-8D27-6BCE777A52FF}"/>
              </a:ext>
            </a:extLst>
          </p:cNvPr>
          <p:cNvSpPr txBox="1"/>
          <p:nvPr/>
        </p:nvSpPr>
        <p:spPr>
          <a:xfrm>
            <a:off x="4410496" y="988242"/>
            <a:ext cx="2097099" cy="369332"/>
          </a:xfrm>
          <a:prstGeom prst="rect">
            <a:avLst/>
          </a:prstGeom>
          <a:noFill/>
        </p:spPr>
        <p:txBody>
          <a:bodyPr wrap="square" rtlCol="0">
            <a:spAutoFit/>
          </a:bodyPr>
          <a:lstStyle/>
          <a:p>
            <a:r>
              <a:rPr lang="en-GB" dirty="0"/>
              <a:t>WRENCH OPEN</a:t>
            </a:r>
          </a:p>
        </p:txBody>
      </p:sp>
      <p:sp>
        <p:nvSpPr>
          <p:cNvPr id="11" name="TextBox 10">
            <a:extLst>
              <a:ext uri="{FF2B5EF4-FFF2-40B4-BE49-F238E27FC236}">
                <a16:creationId xmlns:a16="http://schemas.microsoft.com/office/drawing/2014/main" id="{1618329A-6DA8-427C-8F30-7DCCB1BE6050}"/>
              </a:ext>
            </a:extLst>
          </p:cNvPr>
          <p:cNvSpPr txBox="1"/>
          <p:nvPr/>
        </p:nvSpPr>
        <p:spPr>
          <a:xfrm>
            <a:off x="7526100" y="988242"/>
            <a:ext cx="705642" cy="369332"/>
          </a:xfrm>
          <a:prstGeom prst="rect">
            <a:avLst/>
          </a:prstGeom>
          <a:noFill/>
        </p:spPr>
        <p:txBody>
          <a:bodyPr wrap="none" rtlCol="0">
            <a:spAutoFit/>
          </a:bodyPr>
          <a:lstStyle/>
          <a:p>
            <a:r>
              <a:rPr lang="en-GB" dirty="0"/>
              <a:t>DRILL</a:t>
            </a:r>
          </a:p>
        </p:txBody>
      </p:sp>
      <p:sp>
        <p:nvSpPr>
          <p:cNvPr id="13" name="TextBox 12">
            <a:extLst>
              <a:ext uri="{FF2B5EF4-FFF2-40B4-BE49-F238E27FC236}">
                <a16:creationId xmlns:a16="http://schemas.microsoft.com/office/drawing/2014/main" id="{D3EBCF1F-DAA4-4762-8F75-D2D512BB8BBC}"/>
              </a:ext>
            </a:extLst>
          </p:cNvPr>
          <p:cNvSpPr txBox="1"/>
          <p:nvPr/>
        </p:nvSpPr>
        <p:spPr>
          <a:xfrm>
            <a:off x="9797529" y="998593"/>
            <a:ext cx="1689822" cy="369332"/>
          </a:xfrm>
          <a:prstGeom prst="rect">
            <a:avLst/>
          </a:prstGeom>
          <a:noFill/>
        </p:spPr>
        <p:txBody>
          <a:bodyPr wrap="none" rtlCol="0">
            <a:spAutoFit/>
          </a:bodyPr>
          <a:lstStyle/>
          <a:p>
            <a:r>
              <a:rPr lang="en-GB" dirty="0"/>
              <a:t>FLICKING PAGES</a:t>
            </a:r>
          </a:p>
        </p:txBody>
      </p:sp>
      <p:sp>
        <p:nvSpPr>
          <p:cNvPr id="15" name="TextBox 14">
            <a:extLst>
              <a:ext uri="{FF2B5EF4-FFF2-40B4-BE49-F238E27FC236}">
                <a16:creationId xmlns:a16="http://schemas.microsoft.com/office/drawing/2014/main" id="{977403C6-AB51-4515-A20B-2D7B157EF6F5}"/>
              </a:ext>
            </a:extLst>
          </p:cNvPr>
          <p:cNvSpPr txBox="1"/>
          <p:nvPr/>
        </p:nvSpPr>
        <p:spPr>
          <a:xfrm>
            <a:off x="1256929" y="1004140"/>
            <a:ext cx="1895230" cy="369332"/>
          </a:xfrm>
          <a:prstGeom prst="rect">
            <a:avLst/>
          </a:prstGeom>
          <a:noFill/>
        </p:spPr>
        <p:txBody>
          <a:bodyPr wrap="square" rtlCol="0">
            <a:spAutoFit/>
          </a:bodyPr>
          <a:lstStyle/>
          <a:p>
            <a:r>
              <a:rPr lang="en-GB" dirty="0"/>
              <a:t>SCREWDRIVER</a:t>
            </a:r>
          </a:p>
        </p:txBody>
      </p:sp>
      <p:sp>
        <p:nvSpPr>
          <p:cNvPr id="17" name="TextBox 16">
            <a:extLst>
              <a:ext uri="{FF2B5EF4-FFF2-40B4-BE49-F238E27FC236}">
                <a16:creationId xmlns:a16="http://schemas.microsoft.com/office/drawing/2014/main" id="{8B0F809D-089F-483F-92DC-8FEA001DB577}"/>
              </a:ext>
            </a:extLst>
          </p:cNvPr>
          <p:cNvSpPr txBox="1"/>
          <p:nvPr/>
        </p:nvSpPr>
        <p:spPr>
          <a:xfrm>
            <a:off x="4190922" y="3909771"/>
            <a:ext cx="1478418" cy="369332"/>
          </a:xfrm>
          <a:prstGeom prst="rect">
            <a:avLst/>
          </a:prstGeom>
          <a:noFill/>
        </p:spPr>
        <p:txBody>
          <a:bodyPr wrap="none" rtlCol="0">
            <a:spAutoFit/>
          </a:bodyPr>
          <a:lstStyle/>
          <a:p>
            <a:r>
              <a:rPr lang="en-GB" dirty="0"/>
              <a:t>BOTTLE OPEN</a:t>
            </a:r>
          </a:p>
        </p:txBody>
      </p:sp>
      <p:sp>
        <p:nvSpPr>
          <p:cNvPr id="20" name="TextBox 19">
            <a:extLst>
              <a:ext uri="{FF2B5EF4-FFF2-40B4-BE49-F238E27FC236}">
                <a16:creationId xmlns:a16="http://schemas.microsoft.com/office/drawing/2014/main" id="{64C22333-CB96-4BC6-BBF3-5661F752F9E0}"/>
              </a:ext>
            </a:extLst>
          </p:cNvPr>
          <p:cNvSpPr txBox="1"/>
          <p:nvPr/>
        </p:nvSpPr>
        <p:spPr>
          <a:xfrm>
            <a:off x="7261624" y="3944302"/>
            <a:ext cx="1159613" cy="369332"/>
          </a:xfrm>
          <a:prstGeom prst="rect">
            <a:avLst/>
          </a:prstGeom>
          <a:noFill/>
        </p:spPr>
        <p:txBody>
          <a:bodyPr wrap="none" rtlCol="0">
            <a:spAutoFit/>
          </a:bodyPr>
          <a:lstStyle/>
          <a:p>
            <a:r>
              <a:rPr lang="en-GB" dirty="0"/>
              <a:t>BALL ROLL</a:t>
            </a:r>
          </a:p>
        </p:txBody>
      </p:sp>
      <p:sp>
        <p:nvSpPr>
          <p:cNvPr id="21" name="TextBox 20">
            <a:extLst>
              <a:ext uri="{FF2B5EF4-FFF2-40B4-BE49-F238E27FC236}">
                <a16:creationId xmlns:a16="http://schemas.microsoft.com/office/drawing/2014/main" id="{DC4671FA-E026-4B21-B76E-0171EFEE00B8}"/>
              </a:ext>
            </a:extLst>
          </p:cNvPr>
          <p:cNvSpPr txBox="1"/>
          <p:nvPr/>
        </p:nvSpPr>
        <p:spPr>
          <a:xfrm>
            <a:off x="9431685" y="3944302"/>
            <a:ext cx="1987082" cy="369332"/>
          </a:xfrm>
          <a:prstGeom prst="rect">
            <a:avLst/>
          </a:prstGeom>
          <a:noFill/>
        </p:spPr>
        <p:txBody>
          <a:bodyPr wrap="none" rtlCol="0">
            <a:spAutoFit/>
          </a:bodyPr>
          <a:lstStyle/>
          <a:p>
            <a:r>
              <a:rPr lang="en-GB" dirty="0"/>
              <a:t>CATCH SMALL BALL</a:t>
            </a:r>
          </a:p>
        </p:txBody>
      </p:sp>
      <p:pic>
        <p:nvPicPr>
          <p:cNvPr id="30" name="Screwdriver">
            <a:hlinkClick r:id="" action="ppaction://media"/>
            <a:extLst>
              <a:ext uri="{FF2B5EF4-FFF2-40B4-BE49-F238E27FC236}">
                <a16:creationId xmlns:a16="http://schemas.microsoft.com/office/drawing/2014/main" id="{A203ABD6-A91C-4B56-9B62-0B9C29B7AB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9"/>
          <a:srcRect l="5170" t="39094" r="44660" b="10828"/>
          <a:stretch/>
        </p:blipFill>
        <p:spPr>
          <a:xfrm>
            <a:off x="106421" y="1408096"/>
            <a:ext cx="4244985" cy="2383429"/>
          </a:xfrm>
          <a:prstGeom prst="rect">
            <a:avLst/>
          </a:prstGeom>
        </p:spPr>
      </p:pic>
      <p:pic>
        <p:nvPicPr>
          <p:cNvPr id="32" name="Wrench Open">
            <a:hlinkClick r:id="" action="ppaction://media"/>
            <a:extLst>
              <a:ext uri="{FF2B5EF4-FFF2-40B4-BE49-F238E27FC236}">
                <a16:creationId xmlns:a16="http://schemas.microsoft.com/office/drawing/2014/main" id="{E6B97703-A0F4-466D-8FB0-52400EE0A99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20"/>
          <a:srcRect l="16020" t="10615" r="45097" b="13158"/>
          <a:stretch/>
        </p:blipFill>
        <p:spPr>
          <a:xfrm>
            <a:off x="4396421" y="1408096"/>
            <a:ext cx="2161409" cy="2383429"/>
          </a:xfrm>
          <a:prstGeom prst="rect">
            <a:avLst/>
          </a:prstGeom>
        </p:spPr>
      </p:pic>
      <p:pic>
        <p:nvPicPr>
          <p:cNvPr id="33" name="Drill">
            <a:hlinkClick r:id="" action="ppaction://media"/>
            <a:extLst>
              <a:ext uri="{FF2B5EF4-FFF2-40B4-BE49-F238E27FC236}">
                <a16:creationId xmlns:a16="http://schemas.microsoft.com/office/drawing/2014/main" id="{850319C3-8D37-469A-ABF0-BE9606D3994A}"/>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21"/>
          <a:srcRect l="33569" t="13158" r="20121" b="14304"/>
          <a:stretch/>
        </p:blipFill>
        <p:spPr>
          <a:xfrm>
            <a:off x="6591900" y="1408096"/>
            <a:ext cx="2705192" cy="2383429"/>
          </a:xfrm>
          <a:prstGeom prst="rect">
            <a:avLst/>
          </a:prstGeom>
        </p:spPr>
      </p:pic>
      <p:pic>
        <p:nvPicPr>
          <p:cNvPr id="34" name="Flicking Through Pages">
            <a:hlinkClick r:id="" action="ppaction://media"/>
            <a:extLst>
              <a:ext uri="{FF2B5EF4-FFF2-40B4-BE49-F238E27FC236}">
                <a16:creationId xmlns:a16="http://schemas.microsoft.com/office/drawing/2014/main" id="{DA0274D2-CDE9-4929-87BA-31982CF22358}"/>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22"/>
          <a:srcRect l="50680" t="9063" r="7670" b="27766"/>
          <a:stretch>
            <a:fillRect/>
          </a:stretch>
        </p:blipFill>
        <p:spPr>
          <a:xfrm>
            <a:off x="9331162" y="1408096"/>
            <a:ext cx="2804097" cy="2392307"/>
          </a:xfrm>
          <a:prstGeom prst="rect">
            <a:avLst/>
          </a:prstGeom>
        </p:spPr>
      </p:pic>
      <p:pic>
        <p:nvPicPr>
          <p:cNvPr id="35" name="Fingers Curling">
            <a:hlinkClick r:id="" action="ppaction://media"/>
            <a:extLst>
              <a:ext uri="{FF2B5EF4-FFF2-40B4-BE49-F238E27FC236}">
                <a16:creationId xmlns:a16="http://schemas.microsoft.com/office/drawing/2014/main" id="{A78EC2B5-86E6-4B4C-8E2B-4C34A5877CEC}"/>
              </a:ext>
            </a:extLst>
          </p:cNvPr>
          <p:cNvPicPr>
            <a:picLocks noChangeAspect="1"/>
          </p:cNvPicPr>
          <p:nvPr>
            <a:videoFile r:link="rId10"/>
            <p:extLst>
              <p:ext uri="{DAA4B4D4-6D71-4841-9C94-3DE7FCFB9230}">
                <p14:media xmlns:p14="http://schemas.microsoft.com/office/powerpoint/2010/main" r:embed="rId9"/>
              </p:ext>
            </p:extLst>
          </p:nvPr>
        </p:nvPicPr>
        <p:blipFill rotWithShape="1">
          <a:blip r:embed="rId23"/>
          <a:srcRect l="16384" t="44595" r="50631" b="9903"/>
          <a:stretch>
            <a:fillRect/>
          </a:stretch>
        </p:blipFill>
        <p:spPr>
          <a:xfrm>
            <a:off x="290250" y="4327342"/>
            <a:ext cx="3071674" cy="2383429"/>
          </a:xfrm>
          <a:prstGeom prst="rect">
            <a:avLst/>
          </a:prstGeom>
        </p:spPr>
      </p:pic>
      <p:pic>
        <p:nvPicPr>
          <p:cNvPr id="36" name="Bottle Open">
            <a:hlinkClick r:id="" action="ppaction://media"/>
            <a:extLst>
              <a:ext uri="{FF2B5EF4-FFF2-40B4-BE49-F238E27FC236}">
                <a16:creationId xmlns:a16="http://schemas.microsoft.com/office/drawing/2014/main" id="{12AB7261-A132-4CF0-AE7D-C4E80B68FD7D}"/>
              </a:ext>
            </a:extLst>
          </p:cNvPr>
          <p:cNvPicPr>
            <a:picLocks noChangeAspect="1"/>
          </p:cNvPicPr>
          <p:nvPr>
            <a:videoFile r:link="rId12"/>
            <p:extLst>
              <p:ext uri="{DAA4B4D4-6D71-4841-9C94-3DE7FCFB9230}">
                <p14:media xmlns:p14="http://schemas.microsoft.com/office/powerpoint/2010/main" r:embed="rId11"/>
              </p:ext>
            </p:extLst>
          </p:nvPr>
        </p:nvPicPr>
        <p:blipFill rotWithShape="1">
          <a:blip r:embed="rId24"/>
          <a:srcRect l="25413" t="20310" r="25628" b="13268"/>
          <a:stretch>
            <a:fillRect/>
          </a:stretch>
        </p:blipFill>
        <p:spPr>
          <a:xfrm>
            <a:off x="3481882" y="4337769"/>
            <a:ext cx="3121269" cy="2381880"/>
          </a:xfrm>
          <a:prstGeom prst="rect">
            <a:avLst/>
          </a:prstGeom>
        </p:spPr>
      </p:pic>
      <p:pic>
        <p:nvPicPr>
          <p:cNvPr id="37" name="Ball Roll">
            <a:hlinkClick r:id="" action="ppaction://media"/>
            <a:extLst>
              <a:ext uri="{FF2B5EF4-FFF2-40B4-BE49-F238E27FC236}">
                <a16:creationId xmlns:a16="http://schemas.microsoft.com/office/drawing/2014/main" id="{37A4325E-57EB-4738-9188-B8ACCE4D848C}"/>
              </a:ext>
            </a:extLst>
          </p:cNvPr>
          <p:cNvPicPr>
            <a:picLocks noChangeAspect="1"/>
          </p:cNvPicPr>
          <p:nvPr>
            <a:videoFile r:link="rId14"/>
            <p:extLst>
              <p:ext uri="{DAA4B4D4-6D71-4841-9C94-3DE7FCFB9230}">
                <p14:media xmlns:p14="http://schemas.microsoft.com/office/powerpoint/2010/main" r:embed="rId13"/>
              </p:ext>
            </p:extLst>
          </p:nvPr>
        </p:nvPicPr>
        <p:blipFill rotWithShape="1">
          <a:blip r:embed="rId25"/>
          <a:srcRect l="22319" t="2330" r="24636" b="9125"/>
          <a:stretch>
            <a:fillRect/>
          </a:stretch>
        </p:blipFill>
        <p:spPr>
          <a:xfrm>
            <a:off x="6757968" y="4327342"/>
            <a:ext cx="2547874" cy="2392307"/>
          </a:xfrm>
          <a:prstGeom prst="rect">
            <a:avLst/>
          </a:prstGeom>
        </p:spPr>
      </p:pic>
      <p:pic>
        <p:nvPicPr>
          <p:cNvPr id="38" name="Small Ball Catch">
            <a:hlinkClick r:id="" action="ppaction://media"/>
            <a:extLst>
              <a:ext uri="{FF2B5EF4-FFF2-40B4-BE49-F238E27FC236}">
                <a16:creationId xmlns:a16="http://schemas.microsoft.com/office/drawing/2014/main" id="{CAB8794F-5901-4727-9239-7A2B99C0CEEC}"/>
              </a:ext>
            </a:extLst>
          </p:cNvPr>
          <p:cNvPicPr>
            <a:picLocks noChangeAspect="1"/>
          </p:cNvPicPr>
          <p:nvPr>
            <a:videoFile r:link="rId16"/>
            <p:extLst>
              <p:ext uri="{DAA4B4D4-6D71-4841-9C94-3DE7FCFB9230}">
                <p14:media xmlns:p14="http://schemas.microsoft.com/office/powerpoint/2010/main" r:embed="rId15"/>
              </p:ext>
            </p:extLst>
          </p:nvPr>
        </p:nvPicPr>
        <p:blipFill rotWithShape="1">
          <a:blip r:embed="rId26"/>
          <a:srcRect l="18495" t="58249" r="56311"/>
          <a:stretch>
            <a:fillRect/>
          </a:stretch>
        </p:blipFill>
        <p:spPr>
          <a:xfrm>
            <a:off x="9408522" y="4337769"/>
            <a:ext cx="2556881" cy="2383429"/>
          </a:xfrm>
          <a:prstGeom prst="rect">
            <a:avLst/>
          </a:prstGeom>
        </p:spPr>
      </p:pic>
    </p:spTree>
    <p:extLst>
      <p:ext uri="{BB962C8B-B14F-4D97-AF65-F5344CB8AC3E}">
        <p14:creationId xmlns:p14="http://schemas.microsoft.com/office/powerpoint/2010/main" val="1663556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25" fill="hold"/>
                                        <p:tgtEl>
                                          <p:spTgt spid="30"/>
                                        </p:tgtEl>
                                      </p:cBhvr>
                                    </p:cmd>
                                  </p:childTnLst>
                                </p:cTn>
                              </p:par>
                              <p:par>
                                <p:cTn id="7" presetID="1" presetClass="mediacall" presetSubtype="0" fill="hold" nodeType="withEffect">
                                  <p:stCondLst>
                                    <p:cond delay="0"/>
                                  </p:stCondLst>
                                  <p:childTnLst>
                                    <p:cmd type="call" cmd="playFrom(0.0)">
                                      <p:cBhvr>
                                        <p:cTn id="8" dur="18837" fill="hold"/>
                                        <p:tgtEl>
                                          <p:spTgt spid="32"/>
                                        </p:tgtEl>
                                      </p:cBhvr>
                                    </p:cmd>
                                  </p:childTnLst>
                                </p:cTn>
                              </p:par>
                              <p:par>
                                <p:cTn id="9" presetID="1" presetClass="mediacall" presetSubtype="0" fill="hold" nodeType="withEffect">
                                  <p:stCondLst>
                                    <p:cond delay="0"/>
                                  </p:stCondLst>
                                  <p:childTnLst>
                                    <p:cmd type="call" cmd="playFrom(0.0)">
                                      <p:cBhvr>
                                        <p:cTn id="10" dur="11391" fill="hold"/>
                                        <p:tgtEl>
                                          <p:spTgt spid="33"/>
                                        </p:tgtEl>
                                      </p:cBhvr>
                                    </p:cmd>
                                  </p:childTnLst>
                                </p:cTn>
                              </p:par>
                              <p:par>
                                <p:cTn id="11" presetID="1" presetClass="mediacall" presetSubtype="0" fill="hold" nodeType="withEffect">
                                  <p:stCondLst>
                                    <p:cond delay="0"/>
                                  </p:stCondLst>
                                  <p:childTnLst>
                                    <p:cmd type="call" cmd="playFrom(0.0)">
                                      <p:cBhvr>
                                        <p:cTn id="12" dur="11647" fill="hold"/>
                                        <p:tgtEl>
                                          <p:spTgt spid="34"/>
                                        </p:tgtEl>
                                      </p:cBhvr>
                                    </p:cmd>
                                  </p:childTnLst>
                                </p:cTn>
                              </p:par>
                              <p:par>
                                <p:cTn id="13" presetID="1" presetClass="mediacall" presetSubtype="0" fill="hold" nodeType="withEffect">
                                  <p:stCondLst>
                                    <p:cond delay="0"/>
                                  </p:stCondLst>
                                  <p:childTnLst>
                                    <p:cmd type="call" cmd="playFrom(0.0)">
                                      <p:cBhvr>
                                        <p:cTn id="14" dur="5749" fill="hold"/>
                                        <p:tgtEl>
                                          <p:spTgt spid="35"/>
                                        </p:tgtEl>
                                      </p:cBhvr>
                                    </p:cmd>
                                  </p:childTnLst>
                                </p:cTn>
                              </p:par>
                              <p:par>
                                <p:cTn id="15" presetID="1" presetClass="mediacall" presetSubtype="0" fill="hold" nodeType="withEffect">
                                  <p:stCondLst>
                                    <p:cond delay="0"/>
                                  </p:stCondLst>
                                  <p:childTnLst>
                                    <p:cmd type="call" cmd="playFrom(0.0)">
                                      <p:cBhvr>
                                        <p:cTn id="16" dur="12543" fill="hold"/>
                                        <p:tgtEl>
                                          <p:spTgt spid="36"/>
                                        </p:tgtEl>
                                      </p:cBhvr>
                                    </p:cmd>
                                  </p:childTnLst>
                                </p:cTn>
                              </p:par>
                              <p:par>
                                <p:cTn id="17" presetID="1" presetClass="mediacall" presetSubtype="0" fill="hold" nodeType="withEffect">
                                  <p:stCondLst>
                                    <p:cond delay="0"/>
                                  </p:stCondLst>
                                  <p:childTnLst>
                                    <p:cmd type="call" cmd="playFrom(0.0)">
                                      <p:cBhvr>
                                        <p:cTn id="18" dur="6357" fill="hold"/>
                                        <p:tgtEl>
                                          <p:spTgt spid="37"/>
                                        </p:tgtEl>
                                      </p:cBhvr>
                                    </p:cmd>
                                  </p:childTnLst>
                                </p:cTn>
                              </p:par>
                              <p:par>
                                <p:cTn id="19" presetID="1" presetClass="mediacall" presetSubtype="0" fill="hold" nodeType="withEffect">
                                  <p:stCondLst>
                                    <p:cond delay="0"/>
                                  </p:stCondLst>
                                  <p:childTnLst>
                                    <p:cmd type="call" cmd="playFrom(0.0)">
                                      <p:cBhvr>
                                        <p:cTn id="20" dur="4749"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1" repeatCount="indefinite" fill="hold" display="0">
                  <p:stCondLst>
                    <p:cond delay="indefinite"/>
                  </p:stCondLst>
                </p:cTn>
                <p:tgtEl>
                  <p:spTgt spid="30"/>
                </p:tgtEl>
              </p:cMediaNode>
            </p:video>
            <p:seq concurrent="1" nextAc="seek">
              <p:cTn id="22" restart="whenNotActive" fill="hold" evtFilter="cancelBubble" nodeType="interactiveSeq">
                <p:stCondLst>
                  <p:cond evt="onClick" delay="0">
                    <p:tgtEl>
                      <p:spTgt spid="30"/>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withEffect">
                                  <p:stCondLst>
                                    <p:cond delay="0"/>
                                  </p:stCondLst>
                                  <p:childTnLst>
                                    <p:cmd type="call" cmd="togglePause">
                                      <p:cBhvr>
                                        <p:cTn id="26" dur="1" fill="hold"/>
                                        <p:tgtEl>
                                          <p:spTgt spid="30"/>
                                        </p:tgtEl>
                                      </p:cBhvr>
                                    </p:cmd>
                                  </p:childTnLst>
                                </p:cTn>
                              </p:par>
                            </p:childTnLst>
                          </p:cTn>
                        </p:par>
                      </p:childTnLst>
                    </p:cTn>
                  </p:par>
                </p:childTnLst>
              </p:cTn>
              <p:nextCondLst>
                <p:cond evt="onClick" delay="0">
                  <p:tgtEl>
                    <p:spTgt spid="30"/>
                  </p:tgtEl>
                </p:cond>
              </p:nextCondLst>
            </p:seq>
            <p:video>
              <p:cMediaNode vol="80000" mute="1">
                <p:cTn id="27" repeatCount="indefinite" fill="hold" display="0">
                  <p:stCondLst>
                    <p:cond delay="indefinite"/>
                  </p:stCondLst>
                </p:cTn>
                <p:tgtEl>
                  <p:spTgt spid="32"/>
                </p:tgtEl>
              </p:cMediaNode>
            </p:video>
            <p:seq concurrent="1" nextAc="seek">
              <p:cTn id="28" restart="whenNotActive" fill="hold" evtFilter="cancelBubble" nodeType="interactiveSeq">
                <p:stCondLst>
                  <p:cond evt="onClick" delay="0">
                    <p:tgtEl>
                      <p:spTgt spid="32"/>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withEffect">
                                  <p:stCondLst>
                                    <p:cond delay="0"/>
                                  </p:stCondLst>
                                  <p:childTnLst>
                                    <p:cmd type="call" cmd="togglePause">
                                      <p:cBhvr>
                                        <p:cTn id="32" dur="1" fill="hold"/>
                                        <p:tgtEl>
                                          <p:spTgt spid="32"/>
                                        </p:tgtEl>
                                      </p:cBhvr>
                                    </p:cmd>
                                  </p:childTnLst>
                                </p:cTn>
                              </p:par>
                            </p:childTnLst>
                          </p:cTn>
                        </p:par>
                      </p:childTnLst>
                    </p:cTn>
                  </p:par>
                </p:childTnLst>
              </p:cTn>
              <p:nextCondLst>
                <p:cond evt="onClick" delay="0">
                  <p:tgtEl>
                    <p:spTgt spid="32"/>
                  </p:tgtEl>
                </p:cond>
              </p:nextCondLst>
            </p:seq>
            <p:video>
              <p:cMediaNode vol="80000" mute="1">
                <p:cTn id="33" repeatCount="indefinite" fill="hold" display="0">
                  <p:stCondLst>
                    <p:cond delay="indefinite"/>
                  </p:stCondLst>
                </p:cTn>
                <p:tgtEl>
                  <p:spTgt spid="33"/>
                </p:tgtEl>
              </p:cMediaNode>
            </p:video>
            <p:seq concurrent="1" nextAc="seek">
              <p:cTn id="34" restart="whenNotActive" fill="hold" evtFilter="cancelBubble" nodeType="interactiveSeq">
                <p:stCondLst>
                  <p:cond evt="onClick" delay="0">
                    <p:tgtEl>
                      <p:spTgt spid="33"/>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withEffect">
                                  <p:stCondLst>
                                    <p:cond delay="0"/>
                                  </p:stCondLst>
                                  <p:childTnLst>
                                    <p:cmd type="call" cmd="togglePause">
                                      <p:cBhvr>
                                        <p:cTn id="38" dur="1" fill="hold"/>
                                        <p:tgtEl>
                                          <p:spTgt spid="33"/>
                                        </p:tgtEl>
                                      </p:cBhvr>
                                    </p:cmd>
                                  </p:childTnLst>
                                </p:cTn>
                              </p:par>
                            </p:childTnLst>
                          </p:cTn>
                        </p:par>
                      </p:childTnLst>
                    </p:cTn>
                  </p:par>
                </p:childTnLst>
              </p:cTn>
              <p:nextCondLst>
                <p:cond evt="onClick" delay="0">
                  <p:tgtEl>
                    <p:spTgt spid="33"/>
                  </p:tgtEl>
                </p:cond>
              </p:nextCondLst>
            </p:seq>
            <p:video>
              <p:cMediaNode vol="80000" mute="1">
                <p:cTn id="39" repeatCount="indefinite" fill="hold" display="0">
                  <p:stCondLst>
                    <p:cond delay="indefinite"/>
                  </p:stCondLst>
                </p:cTn>
                <p:tgtEl>
                  <p:spTgt spid="34"/>
                </p:tgtEl>
              </p:cMediaNode>
            </p:video>
            <p:seq concurrent="1" nextAc="seek">
              <p:cTn id="40" restart="whenNotActive" fill="hold" evtFilter="cancelBubble" nodeType="interactiveSeq">
                <p:stCondLst>
                  <p:cond evt="onClick" delay="0">
                    <p:tgtEl>
                      <p:spTgt spid="34"/>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withEffect">
                                  <p:stCondLst>
                                    <p:cond delay="0"/>
                                  </p:stCondLst>
                                  <p:childTnLst>
                                    <p:cmd type="call" cmd="togglePause">
                                      <p:cBhvr>
                                        <p:cTn id="44" dur="1" fill="hold"/>
                                        <p:tgtEl>
                                          <p:spTgt spid="34"/>
                                        </p:tgtEl>
                                      </p:cBhvr>
                                    </p:cmd>
                                  </p:childTnLst>
                                </p:cTn>
                              </p:par>
                            </p:childTnLst>
                          </p:cTn>
                        </p:par>
                      </p:childTnLst>
                    </p:cTn>
                  </p:par>
                </p:childTnLst>
              </p:cTn>
              <p:nextCondLst>
                <p:cond evt="onClick" delay="0">
                  <p:tgtEl>
                    <p:spTgt spid="34"/>
                  </p:tgtEl>
                </p:cond>
              </p:nextCondLst>
            </p:seq>
            <p:video>
              <p:cMediaNode vol="80000" mute="1">
                <p:cTn id="45" repeatCount="indefinite" fill="hold" display="0">
                  <p:stCondLst>
                    <p:cond delay="indefinite"/>
                  </p:stCondLst>
                </p:cTn>
                <p:tgtEl>
                  <p:spTgt spid="35"/>
                </p:tgtEl>
              </p:cMediaNode>
            </p:video>
            <p:seq concurrent="1" nextAc="seek">
              <p:cTn id="46" restart="whenNotActive" fill="hold" evtFilter="cancelBubble" nodeType="interactiveSeq">
                <p:stCondLst>
                  <p:cond evt="onClick" delay="0">
                    <p:tgtEl>
                      <p:spTgt spid="35"/>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withEffect">
                                  <p:stCondLst>
                                    <p:cond delay="0"/>
                                  </p:stCondLst>
                                  <p:childTnLst>
                                    <p:cmd type="call" cmd="togglePause">
                                      <p:cBhvr>
                                        <p:cTn id="50" dur="1" fill="hold"/>
                                        <p:tgtEl>
                                          <p:spTgt spid="35"/>
                                        </p:tgtEl>
                                      </p:cBhvr>
                                    </p:cmd>
                                  </p:childTnLst>
                                </p:cTn>
                              </p:par>
                            </p:childTnLst>
                          </p:cTn>
                        </p:par>
                      </p:childTnLst>
                    </p:cTn>
                  </p:par>
                </p:childTnLst>
              </p:cTn>
              <p:nextCondLst>
                <p:cond evt="onClick" delay="0">
                  <p:tgtEl>
                    <p:spTgt spid="35"/>
                  </p:tgtEl>
                </p:cond>
              </p:nextCondLst>
            </p:seq>
            <p:video>
              <p:cMediaNode vol="80000" mute="1">
                <p:cTn id="51" repeatCount="indefinite" fill="hold" display="0">
                  <p:stCondLst>
                    <p:cond delay="indefinite"/>
                  </p:stCondLst>
                </p:cTn>
                <p:tgtEl>
                  <p:spTgt spid="36"/>
                </p:tgtEl>
              </p:cMediaNode>
            </p:video>
            <p:seq concurrent="1" nextAc="seek">
              <p:cTn id="52" restart="whenNotActive" fill="hold" evtFilter="cancelBubble" nodeType="interactiveSeq">
                <p:stCondLst>
                  <p:cond evt="onClick" delay="0">
                    <p:tgtEl>
                      <p:spTgt spid="36"/>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withEffect">
                                  <p:stCondLst>
                                    <p:cond delay="0"/>
                                  </p:stCondLst>
                                  <p:childTnLst>
                                    <p:cmd type="call" cmd="togglePause">
                                      <p:cBhvr>
                                        <p:cTn id="56" dur="1" fill="hold"/>
                                        <p:tgtEl>
                                          <p:spTgt spid="36"/>
                                        </p:tgtEl>
                                      </p:cBhvr>
                                    </p:cmd>
                                  </p:childTnLst>
                                </p:cTn>
                              </p:par>
                            </p:childTnLst>
                          </p:cTn>
                        </p:par>
                      </p:childTnLst>
                    </p:cTn>
                  </p:par>
                </p:childTnLst>
              </p:cTn>
              <p:nextCondLst>
                <p:cond evt="onClick" delay="0">
                  <p:tgtEl>
                    <p:spTgt spid="36"/>
                  </p:tgtEl>
                </p:cond>
              </p:nextCondLst>
            </p:seq>
            <p:video>
              <p:cMediaNode vol="80000" mute="1">
                <p:cTn id="57" repeatCount="indefinite" fill="hold" display="0">
                  <p:stCondLst>
                    <p:cond delay="indefinite"/>
                  </p:stCondLst>
                </p:cTn>
                <p:tgtEl>
                  <p:spTgt spid="37"/>
                </p:tgtEl>
              </p:cMediaNode>
            </p:video>
            <p:seq concurrent="1" nextAc="seek">
              <p:cTn id="58" restart="whenNotActive" fill="hold" evtFilter="cancelBubble" nodeType="interactiveSeq">
                <p:stCondLst>
                  <p:cond evt="onClick" delay="0">
                    <p:tgtEl>
                      <p:spTgt spid="37"/>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withEffect">
                                  <p:stCondLst>
                                    <p:cond delay="0"/>
                                  </p:stCondLst>
                                  <p:childTnLst>
                                    <p:cmd type="call" cmd="togglePause">
                                      <p:cBhvr>
                                        <p:cTn id="62" dur="1" fill="hold"/>
                                        <p:tgtEl>
                                          <p:spTgt spid="37"/>
                                        </p:tgtEl>
                                      </p:cBhvr>
                                    </p:cmd>
                                  </p:childTnLst>
                                </p:cTn>
                              </p:par>
                            </p:childTnLst>
                          </p:cTn>
                        </p:par>
                      </p:childTnLst>
                    </p:cTn>
                  </p:par>
                </p:childTnLst>
              </p:cTn>
              <p:nextCondLst>
                <p:cond evt="onClick" delay="0">
                  <p:tgtEl>
                    <p:spTgt spid="37"/>
                  </p:tgtEl>
                </p:cond>
              </p:nextCondLst>
            </p:seq>
            <p:video>
              <p:cMediaNode vol="80000" mute="1">
                <p:cTn id="63" repeatCount="indefinite" fill="hold" display="0">
                  <p:stCondLst>
                    <p:cond delay="indefinite"/>
                  </p:stCondLst>
                </p:cTn>
                <p:tgtEl>
                  <p:spTgt spid="38"/>
                </p:tgtEl>
              </p:cMediaNode>
            </p:video>
            <p:seq concurrent="1" nextAc="seek">
              <p:cTn id="64" restart="whenNotActive" fill="hold" evtFilter="cancelBubble" nodeType="interactiveSeq">
                <p:stCondLst>
                  <p:cond evt="onClick" delay="0">
                    <p:tgtEl>
                      <p:spTgt spid="38"/>
                    </p:tgtEl>
                  </p:cond>
                </p:stCondLst>
                <p:endSync evt="end" delay="0">
                  <p:rtn val="all"/>
                </p:endSync>
                <p:childTnLst>
                  <p:par>
                    <p:cTn id="65" fill="hold">
                      <p:stCondLst>
                        <p:cond delay="0"/>
                      </p:stCondLst>
                      <p:childTnLst>
                        <p:par>
                          <p:cTn id="66" fill="hold">
                            <p:stCondLst>
                              <p:cond delay="0"/>
                            </p:stCondLst>
                            <p:childTnLst>
                              <p:par>
                                <p:cTn id="67" presetID="2" presetClass="mediacall" presetSubtype="0" fill="hold" nodeType="withEffect">
                                  <p:stCondLst>
                                    <p:cond delay="0"/>
                                  </p:stCondLst>
                                  <p:childTnLst>
                                    <p:cmd type="call" cmd="togglePause">
                                      <p:cBhvr>
                                        <p:cTn id="68" dur="1" fill="hold"/>
                                        <p:tgtEl>
                                          <p:spTgt spid="38"/>
                                        </p:tgtEl>
                                      </p:cBhvr>
                                    </p:cmd>
                                  </p:childTnLst>
                                </p:cTn>
                              </p:par>
                            </p:childTnLst>
                          </p:cTn>
                        </p:par>
                      </p:childTnLst>
                    </p:cTn>
                  </p:par>
                </p:childTnLst>
              </p:cTn>
              <p:nextCondLst>
                <p:cond evt="onClick" delay="0">
                  <p:tgtEl>
                    <p:spTgt spid="3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907904"/>
          </a:xfrm>
        </p:spPr>
        <p:txBody>
          <a:bodyPr/>
          <a:lstStyle/>
          <a:p>
            <a:r>
              <a:rPr lang="en-GB" dirty="0"/>
              <a:t>Results – Comparison: GPL Toolbox </a:t>
            </a:r>
            <a:r>
              <a:rPr lang="en-GB" sz="1400" dirty="0"/>
              <a:t>[7]</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16</a:t>
            </a:fld>
            <a:endParaRPr lang="en-GB"/>
          </a:p>
        </p:txBody>
      </p:sp>
      <p:sp>
        <p:nvSpPr>
          <p:cNvPr id="18" name="TextBox 17">
            <a:extLst>
              <a:ext uri="{FF2B5EF4-FFF2-40B4-BE49-F238E27FC236}">
                <a16:creationId xmlns:a16="http://schemas.microsoft.com/office/drawing/2014/main" id="{D4C18A5F-5C37-41AF-A2CA-F8B204E64F75}"/>
              </a:ext>
            </a:extLst>
          </p:cNvPr>
          <p:cNvSpPr txBox="1"/>
          <p:nvPr/>
        </p:nvSpPr>
        <p:spPr>
          <a:xfrm>
            <a:off x="0" y="6266871"/>
            <a:ext cx="12192000" cy="646331"/>
          </a:xfrm>
          <a:prstGeom prst="rect">
            <a:avLst/>
          </a:prstGeom>
          <a:noFill/>
        </p:spPr>
        <p:txBody>
          <a:bodyPr wrap="square" rtlCol="0">
            <a:spAutoFit/>
          </a:bodyPr>
          <a:lstStyle/>
          <a:p>
            <a:r>
              <a:rPr lang="en-GB" sz="1200" dirty="0"/>
              <a:t>[7] T. </a:t>
            </a:r>
            <a:r>
              <a:rPr lang="en-GB" sz="1200" dirty="0" err="1"/>
              <a:t>Feix</a:t>
            </a:r>
            <a:r>
              <a:rPr lang="en-GB" sz="1200" dirty="0"/>
              <a:t> et al, "A Metric for Comparing the Anthropomorphic Motion Capability of Artificial Hands," in </a:t>
            </a:r>
            <a:r>
              <a:rPr lang="en-GB" sz="1200" i="1" dirty="0"/>
              <a:t>IEEE Transactions on Robotics</a:t>
            </a:r>
            <a:r>
              <a:rPr lang="en-GB" sz="1200" dirty="0"/>
              <a:t>, vol. 29, no. 1, pp. 82-93, Feb. 2013.</a:t>
            </a:r>
          </a:p>
          <a:p>
            <a:r>
              <a:rPr lang="en-GB" sz="1200" dirty="0"/>
              <a:t>[8] T. Endo </a:t>
            </a:r>
            <a:r>
              <a:rPr lang="en-GB" sz="1200" i="1" dirty="0"/>
              <a:t>et al</a:t>
            </a:r>
            <a:r>
              <a:rPr lang="en-GB" sz="1200" dirty="0"/>
              <a:t>., "Five-fingered haptic interface robot: HIRO III," </a:t>
            </a:r>
            <a:r>
              <a:rPr lang="en-GB" sz="1200" i="1" dirty="0"/>
              <a:t>World Haptics 2009 - Third Joint </a:t>
            </a:r>
            <a:r>
              <a:rPr lang="en-GB" sz="1200" i="1" dirty="0" err="1"/>
              <a:t>EuroHaptics</a:t>
            </a:r>
            <a:r>
              <a:rPr lang="en-GB" sz="1200" i="1" dirty="0"/>
              <a:t> conference and Symposium on Haptic Interfaces for Virtual Environment and Teleoperator Systems</a:t>
            </a:r>
            <a:r>
              <a:rPr lang="en-GB" sz="1200" dirty="0"/>
              <a:t>, Salt Lake City, UT, 2009</a:t>
            </a:r>
          </a:p>
        </p:txBody>
      </p:sp>
      <p:grpSp>
        <p:nvGrpSpPr>
          <p:cNvPr id="15" name="Group 14">
            <a:extLst>
              <a:ext uri="{FF2B5EF4-FFF2-40B4-BE49-F238E27FC236}">
                <a16:creationId xmlns:a16="http://schemas.microsoft.com/office/drawing/2014/main" id="{91133F58-B2E8-4E72-8029-551F9C89CE36}"/>
              </a:ext>
            </a:extLst>
          </p:cNvPr>
          <p:cNvGrpSpPr/>
          <p:nvPr/>
        </p:nvGrpSpPr>
        <p:grpSpPr>
          <a:xfrm>
            <a:off x="2686992" y="904973"/>
            <a:ext cx="9115165" cy="5222777"/>
            <a:chOff x="1542245" y="902917"/>
            <a:chExt cx="9115165" cy="5222777"/>
          </a:xfrm>
        </p:grpSpPr>
        <p:pic>
          <p:nvPicPr>
            <p:cNvPr id="12" name="Picture 11">
              <a:extLst>
                <a:ext uri="{FF2B5EF4-FFF2-40B4-BE49-F238E27FC236}">
                  <a16:creationId xmlns:a16="http://schemas.microsoft.com/office/drawing/2014/main" id="{0B40E8C7-27E4-43B9-B768-C5950E0B11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068" y="904973"/>
              <a:ext cx="4246961" cy="2650106"/>
            </a:xfrm>
            <a:prstGeom prst="rect">
              <a:avLst/>
            </a:prstGeom>
          </p:spPr>
        </p:pic>
        <p:sp>
          <p:nvSpPr>
            <p:cNvPr id="13" name="TextBox 12">
              <a:extLst>
                <a:ext uri="{FF2B5EF4-FFF2-40B4-BE49-F238E27FC236}">
                  <a16:creationId xmlns:a16="http://schemas.microsoft.com/office/drawing/2014/main" id="{94C1D52F-5BD6-4424-8681-6A577CAB21A8}"/>
                </a:ext>
              </a:extLst>
            </p:cNvPr>
            <p:cNvSpPr txBox="1"/>
            <p:nvPr/>
          </p:nvSpPr>
          <p:spPr>
            <a:xfrm>
              <a:off x="1542245" y="3108110"/>
              <a:ext cx="4340600" cy="369332"/>
            </a:xfrm>
            <a:prstGeom prst="rect">
              <a:avLst/>
            </a:prstGeom>
            <a:solidFill>
              <a:schemeClr val="bg1"/>
            </a:solidFill>
          </p:spPr>
          <p:txBody>
            <a:bodyPr wrap="square" rtlCol="0">
              <a:spAutoFit/>
            </a:bodyPr>
            <a:lstStyle/>
            <a:p>
              <a:pPr algn="ctr"/>
              <a:r>
                <a:rPr lang="en-GB" dirty="0">
                  <a:ln w="0"/>
                  <a:effectLst>
                    <a:outerShdw blurRad="38100" dist="19050" dir="2700000" algn="tl" rotWithShape="0">
                      <a:schemeClr val="dk1">
                        <a:alpha val="40000"/>
                      </a:schemeClr>
                    </a:outerShdw>
                  </a:effectLst>
                </a:rPr>
                <a:t>Sensor Hand: AI = 0.33%</a:t>
              </a:r>
            </a:p>
          </p:txBody>
        </p:sp>
        <p:pic>
          <p:nvPicPr>
            <p:cNvPr id="8" name="Picture 7">
              <a:extLst>
                <a:ext uri="{FF2B5EF4-FFF2-40B4-BE49-F238E27FC236}">
                  <a16:creationId xmlns:a16="http://schemas.microsoft.com/office/drawing/2014/main" id="{3932C7F4-297F-4CCA-AD58-AE5B32F3DC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886" y="3485595"/>
              <a:ext cx="4246959" cy="2636522"/>
            </a:xfrm>
            <a:prstGeom prst="rect">
              <a:avLst/>
            </a:prstGeom>
          </p:spPr>
        </p:pic>
        <p:sp>
          <p:nvSpPr>
            <p:cNvPr id="14" name="TextBox 13">
              <a:extLst>
                <a:ext uri="{FF2B5EF4-FFF2-40B4-BE49-F238E27FC236}">
                  <a16:creationId xmlns:a16="http://schemas.microsoft.com/office/drawing/2014/main" id="{BE5894E2-964B-45B4-A183-234E75AF42D9}"/>
                </a:ext>
              </a:extLst>
            </p:cNvPr>
            <p:cNvSpPr txBox="1"/>
            <p:nvPr/>
          </p:nvSpPr>
          <p:spPr>
            <a:xfrm>
              <a:off x="1635886" y="5756362"/>
              <a:ext cx="4246959" cy="369332"/>
            </a:xfrm>
            <a:prstGeom prst="rect">
              <a:avLst/>
            </a:prstGeom>
            <a:solidFill>
              <a:schemeClr val="bg1"/>
            </a:solidFill>
          </p:spPr>
          <p:txBody>
            <a:bodyPr wrap="square" rtlCol="0">
              <a:spAutoFit/>
            </a:bodyPr>
            <a:lstStyle/>
            <a:p>
              <a:pPr algn="ctr"/>
              <a:r>
                <a:rPr lang="en-GB" dirty="0">
                  <a:ln w="0"/>
                  <a:effectLst>
                    <a:outerShdw blurRad="38100" dist="19050" dir="2700000" algn="tl" rotWithShape="0">
                      <a:schemeClr val="dk1">
                        <a:alpha val="40000"/>
                      </a:schemeClr>
                    </a:outerShdw>
                  </a:effectLst>
                </a:rPr>
                <a:t>Shadow Hand: AI = 20.11%</a:t>
              </a:r>
            </a:p>
          </p:txBody>
        </p:sp>
        <p:pic>
          <p:nvPicPr>
            <p:cNvPr id="11" name="Picture 10">
              <a:extLst>
                <a:ext uri="{FF2B5EF4-FFF2-40B4-BE49-F238E27FC236}">
                  <a16:creationId xmlns:a16="http://schemas.microsoft.com/office/drawing/2014/main" id="{DD68BF7D-92D2-428F-9483-E811A68598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7970" y="902917"/>
              <a:ext cx="4339440" cy="2447715"/>
            </a:xfrm>
            <a:prstGeom prst="rect">
              <a:avLst/>
            </a:prstGeom>
          </p:spPr>
        </p:pic>
        <p:sp>
          <p:nvSpPr>
            <p:cNvPr id="17" name="TextBox 16">
              <a:extLst>
                <a:ext uri="{FF2B5EF4-FFF2-40B4-BE49-F238E27FC236}">
                  <a16:creationId xmlns:a16="http://schemas.microsoft.com/office/drawing/2014/main" id="{EE070FB7-AC49-43E2-9324-B2F3133232F9}"/>
                </a:ext>
              </a:extLst>
            </p:cNvPr>
            <p:cNvSpPr txBox="1"/>
            <p:nvPr/>
          </p:nvSpPr>
          <p:spPr>
            <a:xfrm>
              <a:off x="6309154" y="3111205"/>
              <a:ext cx="4348256" cy="369332"/>
            </a:xfrm>
            <a:prstGeom prst="rect">
              <a:avLst/>
            </a:prstGeom>
            <a:solidFill>
              <a:schemeClr val="bg1"/>
            </a:solidFill>
          </p:spPr>
          <p:txBody>
            <a:bodyPr wrap="square" rtlCol="0">
              <a:spAutoFit/>
            </a:bodyPr>
            <a:lstStyle/>
            <a:p>
              <a:pPr algn="ctr"/>
              <a:r>
                <a:rPr lang="en-GB" dirty="0">
                  <a:ln w="0"/>
                  <a:effectLst>
                    <a:outerShdw blurRad="38100" dist="19050" dir="2700000" algn="tl" rotWithShape="0">
                      <a:schemeClr val="dk1">
                        <a:alpha val="40000"/>
                      </a:schemeClr>
                    </a:outerShdw>
                  </a:effectLst>
                </a:rPr>
                <a:t>Hiro III Hand </a:t>
              </a:r>
              <a:r>
                <a:rPr lang="en-GB" sz="1400" dirty="0">
                  <a:ln w="0"/>
                  <a:effectLst>
                    <a:outerShdw blurRad="38100" dist="19050" dir="2700000" algn="tl" rotWithShape="0">
                      <a:schemeClr val="dk1">
                        <a:alpha val="40000"/>
                      </a:schemeClr>
                    </a:outerShdw>
                  </a:effectLst>
                </a:rPr>
                <a:t>[8]</a:t>
              </a:r>
              <a:r>
                <a:rPr lang="en-GB" dirty="0">
                  <a:ln w="0"/>
                  <a:effectLst>
                    <a:outerShdw blurRad="38100" dist="19050" dir="2700000" algn="tl" rotWithShape="0">
                      <a:schemeClr val="dk1">
                        <a:alpha val="40000"/>
                      </a:schemeClr>
                    </a:outerShdw>
                  </a:effectLst>
                </a:rPr>
                <a:t>: AI = 14.76%</a:t>
              </a:r>
            </a:p>
          </p:txBody>
        </p:sp>
        <p:pic>
          <p:nvPicPr>
            <p:cNvPr id="7" name="Picture 6">
              <a:extLst>
                <a:ext uri="{FF2B5EF4-FFF2-40B4-BE49-F238E27FC236}">
                  <a16:creationId xmlns:a16="http://schemas.microsoft.com/office/drawing/2014/main" id="{63D6ADDD-F049-489B-898D-B19994CDBB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9154" y="3477442"/>
              <a:ext cx="4340600" cy="2448369"/>
            </a:xfrm>
            <a:prstGeom prst="rect">
              <a:avLst/>
            </a:prstGeom>
          </p:spPr>
        </p:pic>
        <p:sp>
          <p:nvSpPr>
            <p:cNvPr id="22" name="TextBox 21">
              <a:extLst>
                <a:ext uri="{FF2B5EF4-FFF2-40B4-BE49-F238E27FC236}">
                  <a16:creationId xmlns:a16="http://schemas.microsoft.com/office/drawing/2014/main" id="{8EB88DE4-06BB-4DDE-A44A-0B6F31C8290F}"/>
                </a:ext>
              </a:extLst>
            </p:cNvPr>
            <p:cNvSpPr txBox="1"/>
            <p:nvPr/>
          </p:nvSpPr>
          <p:spPr>
            <a:xfrm>
              <a:off x="6309154" y="5752785"/>
              <a:ext cx="4340600" cy="369332"/>
            </a:xfrm>
            <a:prstGeom prst="rect">
              <a:avLst/>
            </a:prstGeom>
            <a:solidFill>
              <a:srgbClr val="EFE862"/>
            </a:solidFill>
          </p:spPr>
          <p:txBody>
            <a:bodyPr wrap="square" rtlCol="0">
              <a:spAutoFit/>
            </a:bodyPr>
            <a:lstStyle/>
            <a:p>
              <a:pPr algn="ctr"/>
              <a:r>
                <a:rPr lang="en-GB" dirty="0" err="1">
                  <a:ln w="0"/>
                  <a:effectLst>
                    <a:outerShdw blurRad="38100" dist="19050" dir="2700000" algn="tl" rotWithShape="0">
                      <a:schemeClr val="dk1">
                        <a:alpha val="40000"/>
                      </a:schemeClr>
                    </a:outerShdw>
                  </a:effectLst>
                </a:rPr>
                <a:t>Ethohand</a:t>
              </a:r>
              <a:r>
                <a:rPr lang="en-GB" dirty="0">
                  <a:ln w="0"/>
                  <a:effectLst>
                    <a:outerShdw blurRad="38100" dist="19050" dir="2700000" algn="tl" rotWithShape="0">
                      <a:schemeClr val="dk1">
                        <a:alpha val="40000"/>
                      </a:schemeClr>
                    </a:outerShdw>
                  </a:effectLst>
                </a:rPr>
                <a:t> II: AI = 18.52%</a:t>
              </a:r>
            </a:p>
          </p:txBody>
        </p:sp>
      </p:grpSp>
      <p:sp>
        <p:nvSpPr>
          <p:cNvPr id="16" name="TextBox 15">
            <a:extLst>
              <a:ext uri="{FF2B5EF4-FFF2-40B4-BE49-F238E27FC236}">
                <a16:creationId xmlns:a16="http://schemas.microsoft.com/office/drawing/2014/main" id="{FAE3CFDB-28D4-405D-B093-DDECFE493D59}"/>
              </a:ext>
            </a:extLst>
          </p:cNvPr>
          <p:cNvSpPr txBox="1"/>
          <p:nvPr/>
        </p:nvSpPr>
        <p:spPr>
          <a:xfrm>
            <a:off x="142929" y="1070148"/>
            <a:ext cx="2747141" cy="646331"/>
          </a:xfrm>
          <a:prstGeom prst="rect">
            <a:avLst/>
          </a:prstGeom>
          <a:noFill/>
        </p:spPr>
        <p:txBody>
          <a:bodyPr wrap="square" rtlCol="0">
            <a:spAutoFit/>
          </a:bodyPr>
          <a:lstStyle/>
          <a:p>
            <a:r>
              <a:rPr lang="en-GB" dirty="0"/>
              <a:t>AI = Anthropomorphic         </a:t>
            </a:r>
          </a:p>
          <a:p>
            <a:r>
              <a:rPr lang="en-GB" dirty="0"/>
              <a:t>         Index</a:t>
            </a:r>
          </a:p>
        </p:txBody>
      </p:sp>
      <p:sp>
        <p:nvSpPr>
          <p:cNvPr id="28" name="TextBox 27">
            <a:extLst>
              <a:ext uri="{FF2B5EF4-FFF2-40B4-BE49-F238E27FC236}">
                <a16:creationId xmlns:a16="http://schemas.microsoft.com/office/drawing/2014/main" id="{6033F053-BB99-4372-9E44-85B7EEB59D8D}"/>
              </a:ext>
            </a:extLst>
          </p:cNvPr>
          <p:cNvSpPr txBox="1"/>
          <p:nvPr/>
        </p:nvSpPr>
        <p:spPr>
          <a:xfrm>
            <a:off x="389843" y="2232082"/>
            <a:ext cx="1923418" cy="646331"/>
          </a:xfrm>
          <a:prstGeom prst="rect">
            <a:avLst/>
          </a:prstGeom>
          <a:noFill/>
        </p:spPr>
        <p:txBody>
          <a:bodyPr wrap="square" rtlCol="0">
            <a:spAutoFit/>
          </a:bodyPr>
          <a:lstStyle/>
          <a:p>
            <a:r>
              <a:rPr lang="en-GB" dirty="0"/>
              <a:t>Human hand in latent space</a:t>
            </a:r>
          </a:p>
        </p:txBody>
      </p:sp>
      <p:cxnSp>
        <p:nvCxnSpPr>
          <p:cNvPr id="20" name="Straight Arrow Connector 19">
            <a:extLst>
              <a:ext uri="{FF2B5EF4-FFF2-40B4-BE49-F238E27FC236}">
                <a16:creationId xmlns:a16="http://schemas.microsoft.com/office/drawing/2014/main" id="{75CA8E8F-DD83-4BD0-A370-FAFB9AB6C410}"/>
              </a:ext>
            </a:extLst>
          </p:cNvPr>
          <p:cNvCxnSpPr>
            <a:cxnSpLocks/>
          </p:cNvCxnSpPr>
          <p:nvPr/>
        </p:nvCxnSpPr>
        <p:spPr>
          <a:xfrm>
            <a:off x="2185639" y="2542478"/>
            <a:ext cx="159462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715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725902"/>
          </a:xfrm>
        </p:spPr>
        <p:txBody>
          <a:bodyPr/>
          <a:lstStyle/>
          <a:p>
            <a:r>
              <a:rPr lang="en-GB" dirty="0"/>
              <a:t>Results – Comparison: Convex Hulls </a:t>
            </a:r>
            <a:r>
              <a:rPr lang="en-GB" sz="1400" dirty="0"/>
              <a:t>[9]</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17</a:t>
            </a:fld>
            <a:endParaRPr lang="en-GB"/>
          </a:p>
        </p:txBody>
      </p:sp>
      <p:sp>
        <p:nvSpPr>
          <p:cNvPr id="5" name="Content Placeholder 2">
            <a:extLst>
              <a:ext uri="{FF2B5EF4-FFF2-40B4-BE49-F238E27FC236}">
                <a16:creationId xmlns:a16="http://schemas.microsoft.com/office/drawing/2014/main" id="{C7A70442-4EFD-4566-84D2-05F8210A4EF9}"/>
              </a:ext>
            </a:extLst>
          </p:cNvPr>
          <p:cNvSpPr>
            <a:spLocks noGrp="1"/>
          </p:cNvSpPr>
          <p:nvPr>
            <p:ph idx="1"/>
          </p:nvPr>
        </p:nvSpPr>
        <p:spPr>
          <a:xfrm>
            <a:off x="327957" y="1257300"/>
            <a:ext cx="11497697" cy="4800600"/>
          </a:xfrm>
        </p:spPr>
        <p:txBody>
          <a:bodyPr/>
          <a:lstStyle/>
          <a:p>
            <a:endParaRPr lang="en-GB" dirty="0"/>
          </a:p>
          <a:p>
            <a:endParaRPr lang="en-GB" dirty="0"/>
          </a:p>
        </p:txBody>
      </p:sp>
      <p:pic>
        <p:nvPicPr>
          <p:cNvPr id="6" name="Picture 5">
            <a:extLst>
              <a:ext uri="{FF2B5EF4-FFF2-40B4-BE49-F238E27FC236}">
                <a16:creationId xmlns:a16="http://schemas.microsoft.com/office/drawing/2014/main" id="{0BC48316-0897-4A40-84F3-941B4B121C37}"/>
              </a:ext>
            </a:extLst>
          </p:cNvPr>
          <p:cNvPicPr>
            <a:picLocks noChangeAspect="1"/>
          </p:cNvPicPr>
          <p:nvPr/>
        </p:nvPicPr>
        <p:blipFill>
          <a:blip r:embed="rId3"/>
          <a:stretch>
            <a:fillRect/>
          </a:stretch>
        </p:blipFill>
        <p:spPr>
          <a:xfrm>
            <a:off x="1729409" y="688640"/>
            <a:ext cx="4366592" cy="3499940"/>
          </a:xfrm>
          <a:prstGeom prst="rect">
            <a:avLst/>
          </a:prstGeom>
        </p:spPr>
      </p:pic>
      <p:pic>
        <p:nvPicPr>
          <p:cNvPr id="7" name="Picture 6">
            <a:extLst>
              <a:ext uri="{FF2B5EF4-FFF2-40B4-BE49-F238E27FC236}">
                <a16:creationId xmlns:a16="http://schemas.microsoft.com/office/drawing/2014/main" id="{C3D59423-141F-4DE3-A8D6-947E29798EAB}"/>
              </a:ext>
            </a:extLst>
          </p:cNvPr>
          <p:cNvPicPr>
            <a:picLocks noChangeAspect="1"/>
          </p:cNvPicPr>
          <p:nvPr/>
        </p:nvPicPr>
        <p:blipFill>
          <a:blip r:embed="rId4"/>
          <a:stretch>
            <a:fillRect/>
          </a:stretch>
        </p:blipFill>
        <p:spPr>
          <a:xfrm>
            <a:off x="6096000" y="688640"/>
            <a:ext cx="4366591" cy="3422589"/>
          </a:xfrm>
          <a:prstGeom prst="rect">
            <a:avLst/>
          </a:prstGeom>
        </p:spPr>
      </p:pic>
      <p:grpSp>
        <p:nvGrpSpPr>
          <p:cNvPr id="8" name="Group 7">
            <a:extLst>
              <a:ext uri="{FF2B5EF4-FFF2-40B4-BE49-F238E27FC236}">
                <a16:creationId xmlns:a16="http://schemas.microsoft.com/office/drawing/2014/main" id="{E12FDEBC-5D78-4C08-ABE0-F7C90AF34093}"/>
              </a:ext>
            </a:extLst>
          </p:cNvPr>
          <p:cNvGrpSpPr/>
          <p:nvPr/>
        </p:nvGrpSpPr>
        <p:grpSpPr>
          <a:xfrm>
            <a:off x="10586591" y="811301"/>
            <a:ext cx="859560" cy="1235142"/>
            <a:chOff x="5451300" y="438095"/>
            <a:chExt cx="859560" cy="1235142"/>
          </a:xfrm>
        </p:grpSpPr>
        <p:sp>
          <p:nvSpPr>
            <p:cNvPr id="9" name="Rectangle 8">
              <a:extLst>
                <a:ext uri="{FF2B5EF4-FFF2-40B4-BE49-F238E27FC236}">
                  <a16:creationId xmlns:a16="http://schemas.microsoft.com/office/drawing/2014/main" id="{0B09C728-E381-4929-8F8B-87F2F5BAC7F7}"/>
                </a:ext>
              </a:extLst>
            </p:cNvPr>
            <p:cNvSpPr/>
            <p:nvPr/>
          </p:nvSpPr>
          <p:spPr>
            <a:xfrm>
              <a:off x="5451300" y="496342"/>
              <a:ext cx="235671" cy="254524"/>
            </a:xfrm>
            <a:prstGeom prst="rect">
              <a:avLst/>
            </a:prstGeom>
            <a:solidFill>
              <a:schemeClr val="accent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ACCF52A-ABEF-450C-BC7E-9F7D6E924976}"/>
                </a:ext>
              </a:extLst>
            </p:cNvPr>
            <p:cNvSpPr/>
            <p:nvPr/>
          </p:nvSpPr>
          <p:spPr>
            <a:xfrm>
              <a:off x="5451300" y="928404"/>
              <a:ext cx="235671" cy="254524"/>
            </a:xfrm>
            <a:prstGeom prst="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5E463D26-D41E-43C2-99F6-EBDBF56293DB}"/>
                </a:ext>
              </a:extLst>
            </p:cNvPr>
            <p:cNvSpPr/>
            <p:nvPr/>
          </p:nvSpPr>
          <p:spPr>
            <a:xfrm>
              <a:off x="5451300" y="1360466"/>
              <a:ext cx="235671" cy="254524"/>
            </a:xfrm>
            <a:prstGeom prst="rect">
              <a:avLst/>
            </a:prstGeom>
            <a:solidFill>
              <a:srgbClr val="F58FE2"/>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271B7EF7-6D05-4FCD-AA42-DD2E6CE56017}"/>
                </a:ext>
              </a:extLst>
            </p:cNvPr>
            <p:cNvSpPr txBox="1"/>
            <p:nvPr/>
          </p:nvSpPr>
          <p:spPr>
            <a:xfrm>
              <a:off x="5686971" y="438095"/>
              <a:ext cx="623889" cy="369332"/>
            </a:xfrm>
            <a:prstGeom prst="rect">
              <a:avLst/>
            </a:prstGeom>
            <a:noFill/>
          </p:spPr>
          <p:txBody>
            <a:bodyPr wrap="none" rtlCol="0">
              <a:spAutoFit/>
            </a:bodyPr>
            <a:lstStyle/>
            <a:p>
              <a:r>
                <a:rPr lang="en-GB" dirty="0"/>
                <a:t>MCP</a:t>
              </a:r>
            </a:p>
          </p:txBody>
        </p:sp>
        <p:sp>
          <p:nvSpPr>
            <p:cNvPr id="13" name="TextBox 12">
              <a:extLst>
                <a:ext uri="{FF2B5EF4-FFF2-40B4-BE49-F238E27FC236}">
                  <a16:creationId xmlns:a16="http://schemas.microsoft.com/office/drawing/2014/main" id="{8D55EBB4-B882-467A-B45C-24224EA74BDB}"/>
                </a:ext>
              </a:extLst>
            </p:cNvPr>
            <p:cNvSpPr txBox="1"/>
            <p:nvPr/>
          </p:nvSpPr>
          <p:spPr>
            <a:xfrm>
              <a:off x="5686971" y="865674"/>
              <a:ext cx="479618" cy="369332"/>
            </a:xfrm>
            <a:prstGeom prst="rect">
              <a:avLst/>
            </a:prstGeom>
            <a:noFill/>
          </p:spPr>
          <p:txBody>
            <a:bodyPr wrap="none" rtlCol="0">
              <a:spAutoFit/>
            </a:bodyPr>
            <a:lstStyle/>
            <a:p>
              <a:r>
                <a:rPr lang="en-GB" dirty="0"/>
                <a:t>PIP</a:t>
              </a:r>
            </a:p>
          </p:txBody>
        </p:sp>
        <p:sp>
          <p:nvSpPr>
            <p:cNvPr id="14" name="TextBox 13">
              <a:extLst>
                <a:ext uri="{FF2B5EF4-FFF2-40B4-BE49-F238E27FC236}">
                  <a16:creationId xmlns:a16="http://schemas.microsoft.com/office/drawing/2014/main" id="{9DD6F485-4091-456B-BF43-7F8B4E260804}"/>
                </a:ext>
              </a:extLst>
            </p:cNvPr>
            <p:cNvSpPr txBox="1"/>
            <p:nvPr/>
          </p:nvSpPr>
          <p:spPr>
            <a:xfrm>
              <a:off x="5686970" y="1303905"/>
              <a:ext cx="503664" cy="369332"/>
            </a:xfrm>
            <a:prstGeom prst="rect">
              <a:avLst/>
            </a:prstGeom>
            <a:noFill/>
          </p:spPr>
          <p:txBody>
            <a:bodyPr wrap="none" rtlCol="0">
              <a:spAutoFit/>
            </a:bodyPr>
            <a:lstStyle/>
            <a:p>
              <a:r>
                <a:rPr lang="en-GB" dirty="0"/>
                <a:t>DIP</a:t>
              </a:r>
            </a:p>
          </p:txBody>
        </p:sp>
      </p:grpSp>
      <p:graphicFrame>
        <p:nvGraphicFramePr>
          <p:cNvPr id="15" name="Table 14">
            <a:extLst>
              <a:ext uri="{FF2B5EF4-FFF2-40B4-BE49-F238E27FC236}">
                <a16:creationId xmlns:a16="http://schemas.microsoft.com/office/drawing/2014/main" id="{405B5714-BDF4-40DC-902B-0641AB96D9E4}"/>
              </a:ext>
            </a:extLst>
          </p:cNvPr>
          <p:cNvGraphicFramePr>
            <a:graphicFrameLocks noGrp="1"/>
          </p:cNvGraphicFramePr>
          <p:nvPr>
            <p:extLst>
              <p:ext uri="{D42A27DB-BD31-4B8C-83A1-F6EECF244321}">
                <p14:modId xmlns:p14="http://schemas.microsoft.com/office/powerpoint/2010/main" val="297644927"/>
              </p:ext>
            </p:extLst>
          </p:nvPr>
        </p:nvGraphicFramePr>
        <p:xfrm>
          <a:off x="377322" y="4994971"/>
          <a:ext cx="11448332" cy="1483360"/>
        </p:xfrm>
        <a:graphic>
          <a:graphicData uri="http://schemas.openxmlformats.org/drawingml/2006/table">
            <a:tbl>
              <a:tblPr firstRow="1" bandRow="1">
                <a:tableStyleId>{D7AC3CCA-C797-4891-BE02-D94E43425B78}</a:tableStyleId>
              </a:tblPr>
              <a:tblGrid>
                <a:gridCol w="2211110">
                  <a:extLst>
                    <a:ext uri="{9D8B030D-6E8A-4147-A177-3AD203B41FA5}">
                      <a16:colId xmlns:a16="http://schemas.microsoft.com/office/drawing/2014/main" val="2934183359"/>
                    </a:ext>
                  </a:extLst>
                </a:gridCol>
                <a:gridCol w="1442301">
                  <a:extLst>
                    <a:ext uri="{9D8B030D-6E8A-4147-A177-3AD203B41FA5}">
                      <a16:colId xmlns:a16="http://schemas.microsoft.com/office/drawing/2014/main" val="1109717261"/>
                    </a:ext>
                  </a:extLst>
                </a:gridCol>
                <a:gridCol w="1574277">
                  <a:extLst>
                    <a:ext uri="{9D8B030D-6E8A-4147-A177-3AD203B41FA5}">
                      <a16:colId xmlns:a16="http://schemas.microsoft.com/office/drawing/2014/main" val="4040132869"/>
                    </a:ext>
                  </a:extLst>
                </a:gridCol>
                <a:gridCol w="1640264">
                  <a:extLst>
                    <a:ext uri="{9D8B030D-6E8A-4147-A177-3AD203B41FA5}">
                      <a16:colId xmlns:a16="http://schemas.microsoft.com/office/drawing/2014/main" val="1291645269"/>
                    </a:ext>
                  </a:extLst>
                </a:gridCol>
                <a:gridCol w="1630837">
                  <a:extLst>
                    <a:ext uri="{9D8B030D-6E8A-4147-A177-3AD203B41FA5}">
                      <a16:colId xmlns:a16="http://schemas.microsoft.com/office/drawing/2014/main" val="1922979652"/>
                    </a:ext>
                  </a:extLst>
                </a:gridCol>
                <a:gridCol w="1461154">
                  <a:extLst>
                    <a:ext uri="{9D8B030D-6E8A-4147-A177-3AD203B41FA5}">
                      <a16:colId xmlns:a16="http://schemas.microsoft.com/office/drawing/2014/main" val="2630109177"/>
                    </a:ext>
                  </a:extLst>
                </a:gridCol>
                <a:gridCol w="1488389">
                  <a:extLst>
                    <a:ext uri="{9D8B030D-6E8A-4147-A177-3AD203B41FA5}">
                      <a16:colId xmlns:a16="http://schemas.microsoft.com/office/drawing/2014/main" val="3405346692"/>
                    </a:ext>
                  </a:extLst>
                </a:gridCol>
              </a:tblGrid>
              <a:tr h="370840">
                <a:tc>
                  <a:txBody>
                    <a:bodyPr/>
                    <a:lstStyle/>
                    <a:p>
                      <a:pPr algn="ctr"/>
                      <a:endParaRPr lang="en-GB" dirty="0"/>
                    </a:p>
                  </a:txBody>
                  <a:tcPr anchor="ctr"/>
                </a:tc>
                <a:tc gridSpan="2">
                  <a:txBody>
                    <a:bodyPr/>
                    <a:lstStyle/>
                    <a:p>
                      <a:pPr algn="ctr"/>
                      <a:r>
                        <a:rPr lang="en-GB" dirty="0" err="1"/>
                        <a:t>Etho</a:t>
                      </a:r>
                      <a:r>
                        <a:rPr lang="en-GB" dirty="0"/>
                        <a:t> II Hand</a:t>
                      </a:r>
                    </a:p>
                  </a:txBody>
                  <a:tcPr anchor="ctr"/>
                </a:tc>
                <a:tc hMerge="1">
                  <a:txBody>
                    <a:bodyPr/>
                    <a:lstStyle/>
                    <a:p>
                      <a:endParaRPr lang="en-GB" dirty="0"/>
                    </a:p>
                  </a:txBody>
                  <a:tcPr/>
                </a:tc>
                <a:tc gridSpan="2">
                  <a:txBody>
                    <a:bodyPr/>
                    <a:lstStyle/>
                    <a:p>
                      <a:pPr algn="ctr"/>
                      <a:r>
                        <a:rPr lang="en-GB" dirty="0"/>
                        <a:t>Shadow Hand</a:t>
                      </a:r>
                    </a:p>
                  </a:txBody>
                  <a:tcPr anchor="ctr"/>
                </a:tc>
                <a:tc hMerge="1">
                  <a:txBody>
                    <a:bodyPr/>
                    <a:lstStyle/>
                    <a:p>
                      <a:endParaRPr lang="en-GB" dirty="0"/>
                    </a:p>
                  </a:txBody>
                  <a:tcPr/>
                </a:tc>
                <a:tc gridSpan="2">
                  <a:txBody>
                    <a:bodyPr/>
                    <a:lstStyle/>
                    <a:p>
                      <a:pPr algn="ctr"/>
                      <a:r>
                        <a:rPr lang="en-GB" dirty="0"/>
                        <a:t>Hiro III Hand</a:t>
                      </a:r>
                    </a:p>
                  </a:txBody>
                  <a:tcPr anchor="ctr"/>
                </a:tc>
                <a:tc hMerge="1">
                  <a:txBody>
                    <a:bodyPr/>
                    <a:lstStyle/>
                    <a:p>
                      <a:endParaRPr lang="en-GB" dirty="0"/>
                    </a:p>
                  </a:txBody>
                  <a:tcPr/>
                </a:tc>
                <a:extLst>
                  <a:ext uri="{0D108BD9-81ED-4DB2-BD59-A6C34878D82A}">
                    <a16:rowId xmlns:a16="http://schemas.microsoft.com/office/drawing/2014/main" val="2145010972"/>
                  </a:ext>
                </a:extLst>
              </a:tr>
              <a:tr h="370840">
                <a:tc>
                  <a:txBody>
                    <a:bodyPr/>
                    <a:lstStyle/>
                    <a:p>
                      <a:pPr algn="ctr"/>
                      <a:endParaRPr lang="en-GB" b="1" dirty="0"/>
                    </a:p>
                  </a:txBody>
                  <a:tcPr anchor="ctr"/>
                </a:tc>
                <a:tc>
                  <a:txBody>
                    <a:bodyPr/>
                    <a:lstStyle/>
                    <a:p>
                      <a:pPr algn="ctr"/>
                      <a:r>
                        <a:rPr lang="en-GB" b="1" dirty="0"/>
                        <a:t>Index</a:t>
                      </a:r>
                    </a:p>
                  </a:txBody>
                  <a:tcPr anchor="ctr"/>
                </a:tc>
                <a:tc>
                  <a:txBody>
                    <a:bodyPr/>
                    <a:lstStyle/>
                    <a:p>
                      <a:pPr algn="ctr"/>
                      <a:r>
                        <a:rPr lang="en-GB" b="1" dirty="0"/>
                        <a:t>Thumb</a:t>
                      </a:r>
                    </a:p>
                  </a:txBody>
                  <a:tcPr anchor="ctr"/>
                </a:tc>
                <a:tc>
                  <a:txBody>
                    <a:bodyPr/>
                    <a:lstStyle/>
                    <a:p>
                      <a:pPr algn="ctr"/>
                      <a:r>
                        <a:rPr lang="en-GB" b="1" dirty="0"/>
                        <a:t>Index</a:t>
                      </a:r>
                    </a:p>
                  </a:txBody>
                  <a:tcPr anchor="ctr"/>
                </a:tc>
                <a:tc>
                  <a:txBody>
                    <a:bodyPr/>
                    <a:lstStyle/>
                    <a:p>
                      <a:pPr algn="ctr"/>
                      <a:r>
                        <a:rPr lang="en-GB" b="1" dirty="0"/>
                        <a:t>Thumb</a:t>
                      </a:r>
                    </a:p>
                  </a:txBody>
                  <a:tcPr anchor="ctr"/>
                </a:tc>
                <a:tc>
                  <a:txBody>
                    <a:bodyPr/>
                    <a:lstStyle/>
                    <a:p>
                      <a:pPr algn="ctr"/>
                      <a:r>
                        <a:rPr lang="en-GB" b="1" dirty="0"/>
                        <a:t>Index</a:t>
                      </a:r>
                    </a:p>
                  </a:txBody>
                  <a:tcPr anchor="ctr"/>
                </a:tc>
                <a:tc>
                  <a:txBody>
                    <a:bodyPr/>
                    <a:lstStyle/>
                    <a:p>
                      <a:pPr algn="ctr"/>
                      <a:r>
                        <a:rPr lang="en-GB" b="1" dirty="0"/>
                        <a:t>Thumb</a:t>
                      </a:r>
                    </a:p>
                  </a:txBody>
                  <a:tcPr anchor="ctr"/>
                </a:tc>
                <a:extLst>
                  <a:ext uri="{0D108BD9-81ED-4DB2-BD59-A6C34878D82A}">
                    <a16:rowId xmlns:a16="http://schemas.microsoft.com/office/drawing/2014/main" val="363713140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t>Total Volume (cm</a:t>
                      </a:r>
                      <a:r>
                        <a:rPr lang="en-GB" dirty="0"/>
                        <a:t>³</a:t>
                      </a:r>
                      <a:r>
                        <a:rPr lang="en-GB" b="1" dirty="0"/>
                        <a:t>)</a:t>
                      </a:r>
                    </a:p>
                  </a:txBody>
                  <a:tcPr anchor="ctr"/>
                </a:tc>
                <a:tc>
                  <a:txBody>
                    <a:bodyPr/>
                    <a:lstStyle/>
                    <a:p>
                      <a:pPr algn="ctr"/>
                      <a:r>
                        <a:rPr lang="en-GB" dirty="0"/>
                        <a:t>112.17</a:t>
                      </a:r>
                    </a:p>
                  </a:txBody>
                  <a:tcPr anchor="ctr"/>
                </a:tc>
                <a:tc>
                  <a:txBody>
                    <a:bodyPr/>
                    <a:lstStyle/>
                    <a:p>
                      <a:pPr algn="ctr"/>
                      <a:r>
                        <a:rPr lang="en-GB" dirty="0"/>
                        <a:t>997.17 </a:t>
                      </a:r>
                    </a:p>
                  </a:txBody>
                  <a:tcPr anchor="ctr"/>
                </a:tc>
                <a:tc>
                  <a:txBody>
                    <a:bodyPr/>
                    <a:lstStyle/>
                    <a:p>
                      <a:pPr algn="ctr"/>
                      <a:r>
                        <a:rPr lang="en-GB" dirty="0"/>
                        <a:t>195.45</a:t>
                      </a:r>
                    </a:p>
                  </a:txBody>
                  <a:tcPr anchor="ctr"/>
                </a:tc>
                <a:tc>
                  <a:txBody>
                    <a:bodyPr/>
                    <a:lstStyle/>
                    <a:p>
                      <a:pPr algn="ctr"/>
                      <a:r>
                        <a:rPr lang="en-GB" dirty="0"/>
                        <a:t>842.80</a:t>
                      </a:r>
                    </a:p>
                  </a:txBody>
                  <a:tcPr anchor="ctr"/>
                </a:tc>
                <a:tc>
                  <a:txBody>
                    <a:bodyPr/>
                    <a:lstStyle/>
                    <a:p>
                      <a:pPr algn="ctr"/>
                      <a:r>
                        <a:rPr lang="en-GB" dirty="0"/>
                        <a:t>295.15</a:t>
                      </a:r>
                    </a:p>
                  </a:txBody>
                  <a:tcPr anchor="ctr"/>
                </a:tc>
                <a:tc>
                  <a:txBody>
                    <a:bodyPr/>
                    <a:lstStyle/>
                    <a:p>
                      <a:pPr algn="ctr"/>
                      <a:r>
                        <a:rPr lang="en-GB" dirty="0"/>
                        <a:t>863.93</a:t>
                      </a:r>
                    </a:p>
                  </a:txBody>
                  <a:tcPr anchor="ctr"/>
                </a:tc>
                <a:extLst>
                  <a:ext uri="{0D108BD9-81ED-4DB2-BD59-A6C34878D82A}">
                    <a16:rowId xmlns:a16="http://schemas.microsoft.com/office/drawing/2014/main" val="1495231669"/>
                  </a:ext>
                </a:extLst>
              </a:tr>
              <a:tr h="370840">
                <a:tc>
                  <a:txBody>
                    <a:bodyPr/>
                    <a:lstStyle/>
                    <a:p>
                      <a:pPr algn="ctr"/>
                      <a:r>
                        <a:rPr lang="en-GB" b="1" dirty="0"/>
                        <a:t>% Coverage</a:t>
                      </a:r>
                    </a:p>
                  </a:txBody>
                  <a:tcPr anchor="ctr"/>
                </a:tc>
                <a:tc>
                  <a:txBody>
                    <a:bodyPr/>
                    <a:lstStyle/>
                    <a:p>
                      <a:pPr algn="ctr"/>
                      <a:r>
                        <a:rPr lang="en-GB" dirty="0"/>
                        <a:t>31.53</a:t>
                      </a:r>
                    </a:p>
                  </a:txBody>
                  <a:tcPr anchor="ctr"/>
                </a:tc>
                <a:tc>
                  <a:txBody>
                    <a:bodyPr/>
                    <a:lstStyle/>
                    <a:p>
                      <a:pPr algn="ctr"/>
                      <a:r>
                        <a:rPr lang="en-GB" b="1" u="sng" dirty="0">
                          <a:solidFill>
                            <a:srgbClr val="FF0000"/>
                          </a:solidFill>
                        </a:rPr>
                        <a:t>95.52</a:t>
                      </a:r>
                    </a:p>
                  </a:txBody>
                  <a:tcPr anchor="ctr"/>
                </a:tc>
                <a:tc>
                  <a:txBody>
                    <a:bodyPr/>
                    <a:lstStyle/>
                    <a:p>
                      <a:pPr algn="ctr"/>
                      <a:r>
                        <a:rPr lang="en-GB" dirty="0"/>
                        <a:t>55.13</a:t>
                      </a:r>
                    </a:p>
                  </a:txBody>
                  <a:tcPr anchor="ctr"/>
                </a:tc>
                <a:tc>
                  <a:txBody>
                    <a:bodyPr/>
                    <a:lstStyle/>
                    <a:p>
                      <a:pPr algn="ctr"/>
                      <a:r>
                        <a:rPr lang="en-GB" dirty="0"/>
                        <a:t>83.58</a:t>
                      </a:r>
                    </a:p>
                  </a:txBody>
                  <a:tcPr anchor="ctr"/>
                </a:tc>
                <a:tc>
                  <a:txBody>
                    <a:bodyPr/>
                    <a:lstStyle/>
                    <a:p>
                      <a:pPr algn="ctr"/>
                      <a:r>
                        <a:rPr lang="en-GB" dirty="0"/>
                        <a:t>83.38</a:t>
                      </a:r>
                    </a:p>
                  </a:txBody>
                  <a:tcPr anchor="ctr"/>
                </a:tc>
                <a:tc>
                  <a:txBody>
                    <a:bodyPr/>
                    <a:lstStyle/>
                    <a:p>
                      <a:pPr algn="ctr"/>
                      <a:r>
                        <a:rPr lang="en-GB" dirty="0"/>
                        <a:t>63.85</a:t>
                      </a:r>
                    </a:p>
                  </a:txBody>
                  <a:tcPr anchor="ctr"/>
                </a:tc>
                <a:extLst>
                  <a:ext uri="{0D108BD9-81ED-4DB2-BD59-A6C34878D82A}">
                    <a16:rowId xmlns:a16="http://schemas.microsoft.com/office/drawing/2014/main" val="1959917928"/>
                  </a:ext>
                </a:extLst>
              </a:tr>
            </a:tbl>
          </a:graphicData>
        </a:graphic>
      </p:graphicFrame>
      <p:sp>
        <p:nvSpPr>
          <p:cNvPr id="16" name="TextBox 15">
            <a:extLst>
              <a:ext uri="{FF2B5EF4-FFF2-40B4-BE49-F238E27FC236}">
                <a16:creationId xmlns:a16="http://schemas.microsoft.com/office/drawing/2014/main" id="{C4F4F15C-6A80-44F1-8BB9-75564B255B96}"/>
              </a:ext>
            </a:extLst>
          </p:cNvPr>
          <p:cNvSpPr txBox="1"/>
          <p:nvPr/>
        </p:nvSpPr>
        <p:spPr>
          <a:xfrm>
            <a:off x="366346" y="4088926"/>
            <a:ext cx="11577415" cy="923330"/>
          </a:xfrm>
          <a:prstGeom prst="rect">
            <a:avLst/>
          </a:prstGeom>
          <a:noFill/>
        </p:spPr>
        <p:txBody>
          <a:bodyPr wrap="square" rtlCol="0">
            <a:spAutoFit/>
          </a:bodyPr>
          <a:lstStyle/>
          <a:p>
            <a:r>
              <a:rPr lang="en-GB" dirty="0"/>
              <a:t>Coverage compared to volume of average human finger/thumb (100% = Same coverage as human finger/thumb)</a:t>
            </a:r>
          </a:p>
          <a:p>
            <a:pPr marL="285750" indent="-285750">
              <a:buFont typeface="Arial" panose="020B0604020202020204" pitchFamily="34" charset="0"/>
              <a:buChar char="•"/>
            </a:pPr>
            <a:r>
              <a:rPr lang="en-GB" dirty="0"/>
              <a:t>Total Volume of human finger = 353.99 cm³</a:t>
            </a:r>
          </a:p>
          <a:p>
            <a:pPr marL="285750" indent="-285750">
              <a:buFont typeface="Arial" panose="020B0604020202020204" pitchFamily="34" charset="0"/>
              <a:buChar char="•"/>
            </a:pPr>
            <a:r>
              <a:rPr lang="en-GB" dirty="0"/>
              <a:t>Total Volume of human thumb = 975.69 cm³</a:t>
            </a:r>
          </a:p>
        </p:txBody>
      </p:sp>
      <p:sp>
        <p:nvSpPr>
          <p:cNvPr id="3" name="Rectangle 2">
            <a:extLst>
              <a:ext uri="{FF2B5EF4-FFF2-40B4-BE49-F238E27FC236}">
                <a16:creationId xmlns:a16="http://schemas.microsoft.com/office/drawing/2014/main" id="{C57365AE-C2F9-4ABF-97AF-02A53751EB56}"/>
              </a:ext>
            </a:extLst>
          </p:cNvPr>
          <p:cNvSpPr/>
          <p:nvPr/>
        </p:nvSpPr>
        <p:spPr>
          <a:xfrm>
            <a:off x="4194928" y="6127191"/>
            <a:ext cx="1253765" cy="3305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3D62423D-0809-42C0-B2BF-38E265E2334E}"/>
              </a:ext>
            </a:extLst>
          </p:cNvPr>
          <p:cNvSpPr txBox="1"/>
          <p:nvPr/>
        </p:nvSpPr>
        <p:spPr>
          <a:xfrm>
            <a:off x="6941943" y="4716386"/>
            <a:ext cx="5001818" cy="307777"/>
          </a:xfrm>
          <a:prstGeom prst="rect">
            <a:avLst/>
          </a:prstGeom>
          <a:noFill/>
        </p:spPr>
        <p:txBody>
          <a:bodyPr wrap="none" rtlCol="0">
            <a:spAutoFit/>
          </a:bodyPr>
          <a:lstStyle/>
          <a:p>
            <a:r>
              <a:rPr lang="en-GB" sz="1400" dirty="0"/>
              <a:t>Dimensioned scaled to average human finger/thumb lengths</a:t>
            </a:r>
          </a:p>
        </p:txBody>
      </p:sp>
      <p:sp>
        <p:nvSpPr>
          <p:cNvPr id="18" name="TextBox 17">
            <a:extLst>
              <a:ext uri="{FF2B5EF4-FFF2-40B4-BE49-F238E27FC236}">
                <a16:creationId xmlns:a16="http://schemas.microsoft.com/office/drawing/2014/main" id="{DA91CE40-8265-4064-AB72-1AE9C42753DC}"/>
              </a:ext>
            </a:extLst>
          </p:cNvPr>
          <p:cNvSpPr txBox="1"/>
          <p:nvPr/>
        </p:nvSpPr>
        <p:spPr>
          <a:xfrm>
            <a:off x="-19195" y="6547622"/>
            <a:ext cx="12192000" cy="307777"/>
          </a:xfrm>
          <a:prstGeom prst="rect">
            <a:avLst/>
          </a:prstGeom>
          <a:noFill/>
        </p:spPr>
        <p:txBody>
          <a:bodyPr wrap="square" rtlCol="0">
            <a:spAutoFit/>
          </a:bodyPr>
          <a:lstStyle/>
          <a:p>
            <a:r>
              <a:rPr lang="en-GB" sz="1200" dirty="0"/>
              <a:t>[9] </a:t>
            </a:r>
            <a:r>
              <a:rPr lang="en-GB" sz="1400" dirty="0"/>
              <a:t>M. V. </a:t>
            </a:r>
            <a:r>
              <a:rPr lang="en-GB" sz="1400" dirty="0" err="1"/>
              <a:t>Liarokapis</a:t>
            </a:r>
            <a:r>
              <a:rPr lang="en-GB" sz="1400" dirty="0"/>
              <a:t> et al., “Quantifying anthropomorphism of robot hands,” IEEE ICRA, pp. 2041–2046, 2013</a:t>
            </a:r>
          </a:p>
        </p:txBody>
      </p:sp>
    </p:spTree>
    <p:extLst>
      <p:ext uri="{BB962C8B-B14F-4D97-AF65-F5344CB8AC3E}">
        <p14:creationId xmlns:p14="http://schemas.microsoft.com/office/powerpoint/2010/main" val="17337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945611"/>
          </a:xfrm>
        </p:spPr>
        <p:txBody>
          <a:bodyPr/>
          <a:lstStyle/>
          <a:p>
            <a:r>
              <a:rPr lang="en-GB" dirty="0"/>
              <a:t>Conclusion</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18</a:t>
            </a:fld>
            <a:endParaRPr lang="en-GB"/>
          </a:p>
        </p:txBody>
      </p:sp>
      <p:sp>
        <p:nvSpPr>
          <p:cNvPr id="6" name="Content Placeholder 2">
            <a:extLst>
              <a:ext uri="{FF2B5EF4-FFF2-40B4-BE49-F238E27FC236}">
                <a16:creationId xmlns:a16="http://schemas.microsoft.com/office/drawing/2014/main" id="{E948BFF8-4B19-413E-B370-3EBC170F5AD7}"/>
              </a:ext>
            </a:extLst>
          </p:cNvPr>
          <p:cNvSpPr txBox="1">
            <a:spLocks/>
          </p:cNvSpPr>
          <p:nvPr/>
        </p:nvSpPr>
        <p:spPr>
          <a:xfrm>
            <a:off x="1123288" y="1054192"/>
            <a:ext cx="6577756" cy="5405863"/>
          </a:xfrm>
          <a:prstGeom prst="rect">
            <a:avLst/>
          </a:prstGeom>
        </p:spPr>
        <p:txBody>
          <a:bodyPr vert="horz" lIns="91440" tIns="45720" rIns="91440" bIns="45720" rtlCol="0">
            <a:normAutofit fontScale="92500" lnSpcReduction="20000"/>
          </a:bodyPr>
          <a:lstStyle>
            <a:lvl1pPr marL="223838" indent="-223838" algn="l" defTabSz="914400" rtl="0" eaLnBrk="1" latinLnBrk="0" hangingPunct="1">
              <a:lnSpc>
                <a:spcPct val="90000"/>
              </a:lnSpc>
              <a:spcBef>
                <a:spcPts val="1800"/>
              </a:spcBef>
              <a:buFont typeface="Arial" pitchFamily="34" charset="0"/>
              <a:buChar char="•"/>
              <a:defRPr sz="2000" kern="1200">
                <a:solidFill>
                  <a:schemeClr val="tx1"/>
                </a:solidFill>
                <a:latin typeface="+mn-lt"/>
                <a:ea typeface="+mn-ea"/>
                <a:cs typeface="+mn-cs"/>
              </a:defRPr>
            </a:lvl1pPr>
            <a:lvl2pPr marL="502920" indent="-223838" algn="l" defTabSz="914400" rtl="0" eaLnBrk="1" latinLnBrk="0" hangingPunct="1">
              <a:lnSpc>
                <a:spcPct val="90000"/>
              </a:lnSpc>
              <a:spcBef>
                <a:spcPts val="800"/>
              </a:spcBef>
              <a:buFont typeface="Arial" pitchFamily="34" charset="0"/>
              <a:buChar char="–"/>
              <a:defRPr sz="1800" kern="1200">
                <a:solidFill>
                  <a:schemeClr val="tx1"/>
                </a:solidFill>
                <a:latin typeface="+mn-lt"/>
                <a:ea typeface="+mn-ea"/>
                <a:cs typeface="+mn-cs"/>
              </a:defRPr>
            </a:lvl2pPr>
            <a:lvl3pPr marL="741363" indent="-171450" algn="l" defTabSz="914400" rtl="0" eaLnBrk="1" latinLnBrk="0" hangingPunct="1">
              <a:lnSpc>
                <a:spcPct val="90000"/>
              </a:lnSpc>
              <a:spcBef>
                <a:spcPts val="600"/>
              </a:spcBef>
              <a:buFont typeface="Arial" pitchFamily="34" charset="0"/>
              <a:buChar char="•"/>
              <a:defRPr sz="1600" kern="1200">
                <a:solidFill>
                  <a:schemeClr val="tx1"/>
                </a:solidFill>
                <a:latin typeface="+mn-lt"/>
                <a:ea typeface="+mn-ea"/>
                <a:cs typeface="+mn-cs"/>
              </a:defRPr>
            </a:lvl3pPr>
            <a:lvl4pPr marL="9667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4pPr>
            <a:lvl5pPr marL="1208088" indent="-173038" algn="l" defTabSz="914400" rtl="0" eaLnBrk="1" latinLnBrk="0" hangingPunct="1">
              <a:lnSpc>
                <a:spcPct val="90000"/>
              </a:lnSpc>
              <a:spcBef>
                <a:spcPts val="600"/>
              </a:spcBef>
              <a:buFont typeface="Arial" pitchFamily="34" charset="0"/>
              <a:buChar char="•"/>
              <a:defRPr sz="1400" kern="1200">
                <a:solidFill>
                  <a:schemeClr val="tx1"/>
                </a:solidFill>
                <a:latin typeface="+mn-lt"/>
                <a:ea typeface="+mn-ea"/>
                <a:cs typeface="+mn-cs"/>
              </a:defRPr>
            </a:lvl5pPr>
            <a:lvl6pPr marL="1444752"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6pPr>
            <a:lvl7pPr marL="1682496"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7pPr>
            <a:lvl8pPr marL="1920240"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8pPr>
            <a:lvl9pPr marL="2157984" indent="-173736" algn="l" defTabSz="914400" rtl="0" eaLnBrk="1" latinLnBrk="0" hangingPunct="1">
              <a:lnSpc>
                <a:spcPct val="90000"/>
              </a:lnSpc>
              <a:spcBef>
                <a:spcPts val="600"/>
              </a:spcBef>
              <a:buFont typeface="Arial" pitchFamily="34" charset="0"/>
              <a:buChar char="•"/>
              <a:defRPr sz="1400" kern="1200" baseline="0">
                <a:solidFill>
                  <a:schemeClr val="tx1"/>
                </a:solidFill>
                <a:latin typeface="+mn-lt"/>
                <a:ea typeface="+mn-ea"/>
                <a:cs typeface="+mn-cs"/>
              </a:defRPr>
            </a:lvl9pPr>
          </a:lstStyle>
          <a:p>
            <a:pPr>
              <a:lnSpc>
                <a:spcPct val="170000"/>
              </a:lnSpc>
            </a:pPr>
            <a:r>
              <a:rPr lang="en-GB" sz="2600" dirty="0" err="1"/>
              <a:t>Ethohand</a:t>
            </a:r>
            <a:r>
              <a:rPr lang="en-GB" sz="2600" dirty="0"/>
              <a:t> II ball-joint thumb:</a:t>
            </a:r>
          </a:p>
          <a:p>
            <a:pPr lvl="1">
              <a:lnSpc>
                <a:spcPct val="170000"/>
              </a:lnSpc>
            </a:pPr>
            <a:r>
              <a:rPr lang="en-GB" sz="2200" dirty="0"/>
              <a:t>80° palmar abduction/adduction</a:t>
            </a:r>
          </a:p>
          <a:p>
            <a:pPr lvl="1">
              <a:lnSpc>
                <a:spcPct val="170000"/>
              </a:lnSpc>
            </a:pPr>
            <a:r>
              <a:rPr lang="en-GB" sz="2200" dirty="0"/>
              <a:t>95.5% coverage of human thumb workspace</a:t>
            </a:r>
          </a:p>
          <a:p>
            <a:pPr>
              <a:lnSpc>
                <a:spcPct val="170000"/>
              </a:lnSpc>
            </a:pPr>
            <a:r>
              <a:rPr lang="en-GB" sz="2600" dirty="0"/>
              <a:t>29/33 grasps in the grasp taxonomy</a:t>
            </a:r>
          </a:p>
          <a:p>
            <a:pPr lvl="1">
              <a:lnSpc>
                <a:spcPct val="170000"/>
              </a:lnSpc>
            </a:pPr>
            <a:r>
              <a:rPr lang="en-GB" sz="2200" dirty="0"/>
              <a:t>Other required finger abduction or palm flexion</a:t>
            </a:r>
          </a:p>
          <a:p>
            <a:pPr>
              <a:lnSpc>
                <a:spcPct val="170000"/>
              </a:lnSpc>
            </a:pPr>
            <a:r>
              <a:rPr lang="en-GB" sz="2600" dirty="0"/>
              <a:t>Capable of object manipulation</a:t>
            </a:r>
          </a:p>
          <a:p>
            <a:pPr lvl="1">
              <a:lnSpc>
                <a:spcPct val="170000"/>
              </a:lnSpc>
            </a:pPr>
            <a:r>
              <a:rPr lang="en-GB" sz="2200" dirty="0"/>
              <a:t>Screwdriver, drill, rolling ball, opening bottle</a:t>
            </a:r>
          </a:p>
          <a:p>
            <a:pPr>
              <a:lnSpc>
                <a:spcPct val="170000"/>
              </a:lnSpc>
            </a:pPr>
            <a:r>
              <a:rPr lang="en-GB" sz="2600" dirty="0"/>
              <a:t>Dimensionality reduction in the real world</a:t>
            </a:r>
          </a:p>
        </p:txBody>
      </p:sp>
    </p:spTree>
    <p:extLst>
      <p:ext uri="{BB962C8B-B14F-4D97-AF65-F5344CB8AC3E}">
        <p14:creationId xmlns:p14="http://schemas.microsoft.com/office/powerpoint/2010/main" val="2723973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3DD56-661D-4F59-A8B3-2C4C28255F39}"/>
              </a:ext>
            </a:extLst>
          </p:cNvPr>
          <p:cNvSpPr>
            <a:spLocks noGrp="1"/>
          </p:cNvSpPr>
          <p:nvPr>
            <p:ph type="ctrTitle"/>
          </p:nvPr>
        </p:nvSpPr>
        <p:spPr>
          <a:xfrm>
            <a:off x="-150829" y="1447015"/>
            <a:ext cx="7286920" cy="3505200"/>
          </a:xfrm>
        </p:spPr>
        <p:txBody>
          <a:bodyPr/>
          <a:lstStyle/>
          <a:p>
            <a:pPr algn="ctr"/>
            <a:r>
              <a:rPr lang="en-GB" b="1" dirty="0"/>
              <a:t>Thank You</a:t>
            </a:r>
            <a:br>
              <a:rPr lang="en-GB" b="1" dirty="0"/>
            </a:br>
            <a:br>
              <a:rPr lang="en-GB" b="1" dirty="0"/>
            </a:br>
            <a:r>
              <a:rPr lang="en-GB" b="1" dirty="0"/>
              <a:t>Questions?</a:t>
            </a:r>
          </a:p>
        </p:txBody>
      </p:sp>
      <p:pic>
        <p:nvPicPr>
          <p:cNvPr id="3" name="Bye Bye">
            <a:hlinkClick r:id="" action="ppaction://media"/>
            <a:extLst>
              <a:ext uri="{FF2B5EF4-FFF2-40B4-BE49-F238E27FC236}">
                <a16:creationId xmlns:a16="http://schemas.microsoft.com/office/drawing/2014/main" id="{5BC73075-0ECD-4312-9E9A-E93F588E7E5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31464" r="39268" b="2114"/>
          <a:stretch>
            <a:fillRect/>
          </a:stretch>
        </p:blipFill>
        <p:spPr>
          <a:xfrm>
            <a:off x="7917366" y="313733"/>
            <a:ext cx="3311912" cy="6230534"/>
          </a:xfrm>
          <a:prstGeom prst="rect">
            <a:avLst/>
          </a:prstGeom>
        </p:spPr>
      </p:pic>
    </p:spTree>
    <p:extLst>
      <p:ext uri="{BB962C8B-B14F-4D97-AF65-F5344CB8AC3E}">
        <p14:creationId xmlns:p14="http://schemas.microsoft.com/office/powerpoint/2010/main" val="175548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E521-6BB8-47F8-A512-949F4899C4DF}"/>
              </a:ext>
            </a:extLst>
          </p:cNvPr>
          <p:cNvSpPr>
            <a:spLocks noGrp="1"/>
          </p:cNvSpPr>
          <p:nvPr>
            <p:ph type="title"/>
          </p:nvPr>
        </p:nvSpPr>
        <p:spPr>
          <a:xfrm>
            <a:off x="0" y="-2931"/>
            <a:ext cx="12192000" cy="955643"/>
          </a:xfrm>
        </p:spPr>
        <p:txBody>
          <a:bodyPr/>
          <a:lstStyle/>
          <a:p>
            <a:r>
              <a:rPr lang="en-GB" dirty="0"/>
              <a:t>Background</a:t>
            </a:r>
          </a:p>
        </p:txBody>
      </p:sp>
      <p:sp>
        <p:nvSpPr>
          <p:cNvPr id="3" name="Content Placeholder 2">
            <a:extLst>
              <a:ext uri="{FF2B5EF4-FFF2-40B4-BE49-F238E27FC236}">
                <a16:creationId xmlns:a16="http://schemas.microsoft.com/office/drawing/2014/main" id="{CEACF09F-7B0F-4248-9287-E3DA5449FA78}"/>
              </a:ext>
            </a:extLst>
          </p:cNvPr>
          <p:cNvSpPr>
            <a:spLocks noGrp="1"/>
          </p:cNvSpPr>
          <p:nvPr>
            <p:ph idx="1"/>
          </p:nvPr>
        </p:nvSpPr>
        <p:spPr>
          <a:xfrm>
            <a:off x="3071672" y="1110302"/>
            <a:ext cx="6297685" cy="380915"/>
          </a:xfrm>
          <a:solidFill>
            <a:schemeClr val="bg2"/>
          </a:solidFill>
        </p:spPr>
        <p:txBody>
          <a:bodyPr>
            <a:noAutofit/>
          </a:bodyPr>
          <a:lstStyle/>
          <a:p>
            <a:pPr marL="0" indent="0">
              <a:buNone/>
            </a:pPr>
            <a:r>
              <a:rPr lang="en-GB" sz="2400" dirty="0">
                <a:ln w="0"/>
                <a:effectLst>
                  <a:outerShdw blurRad="38100" dist="19050" dir="2700000" algn="tl" rotWithShape="0">
                    <a:schemeClr val="dk1">
                      <a:alpha val="40000"/>
                    </a:schemeClr>
                  </a:outerShdw>
                </a:effectLst>
              </a:rPr>
              <a:t>Human hand = 22 Degrees of Freedom (</a:t>
            </a:r>
            <a:r>
              <a:rPr lang="en-GB" sz="2400" dirty="0" err="1">
                <a:ln w="0"/>
                <a:effectLst>
                  <a:outerShdw blurRad="38100" dist="19050" dir="2700000" algn="tl" rotWithShape="0">
                    <a:schemeClr val="dk1">
                      <a:alpha val="40000"/>
                    </a:schemeClr>
                  </a:outerShdw>
                </a:effectLst>
              </a:rPr>
              <a:t>DoF</a:t>
            </a:r>
            <a:r>
              <a:rPr lang="en-GB" sz="2400" dirty="0">
                <a:ln w="0"/>
                <a:effectLst>
                  <a:outerShdw blurRad="38100" dist="19050" dir="2700000" algn="tl" rotWithShape="0">
                    <a:schemeClr val="dk1">
                      <a:alpha val="40000"/>
                    </a:schemeClr>
                  </a:outerShdw>
                </a:effectLst>
              </a:rPr>
              <a:t>)</a:t>
            </a:r>
          </a:p>
        </p:txBody>
      </p:sp>
      <p:sp>
        <p:nvSpPr>
          <p:cNvPr id="4" name="Slide Number Placeholder 3">
            <a:extLst>
              <a:ext uri="{FF2B5EF4-FFF2-40B4-BE49-F238E27FC236}">
                <a16:creationId xmlns:a16="http://schemas.microsoft.com/office/drawing/2014/main" id="{59B824D0-1AE9-4607-BA0D-B2B49331AA72}"/>
              </a:ext>
            </a:extLst>
          </p:cNvPr>
          <p:cNvSpPr>
            <a:spLocks noGrp="1"/>
          </p:cNvSpPr>
          <p:nvPr>
            <p:ph type="sldNum" sz="quarter" idx="12"/>
          </p:nvPr>
        </p:nvSpPr>
        <p:spPr>
          <a:xfrm>
            <a:off x="11201141" y="17142"/>
            <a:ext cx="990859" cy="273049"/>
          </a:xfrm>
        </p:spPr>
        <p:txBody>
          <a:bodyPr/>
          <a:lstStyle/>
          <a:p>
            <a:fld id="{C4F59775-350A-4280-9320-913C2D92277F}" type="slidenum">
              <a:rPr lang="en-GB" smtClean="0"/>
              <a:t>2</a:t>
            </a:fld>
            <a:endParaRPr lang="en-GB"/>
          </a:p>
        </p:txBody>
      </p:sp>
      <p:sp>
        <p:nvSpPr>
          <p:cNvPr id="11" name="TextBox 10">
            <a:extLst>
              <a:ext uri="{FF2B5EF4-FFF2-40B4-BE49-F238E27FC236}">
                <a16:creationId xmlns:a16="http://schemas.microsoft.com/office/drawing/2014/main" id="{35611479-0EED-4413-8A82-F7C9CC29F531}"/>
              </a:ext>
            </a:extLst>
          </p:cNvPr>
          <p:cNvSpPr txBox="1"/>
          <p:nvPr/>
        </p:nvSpPr>
        <p:spPr>
          <a:xfrm>
            <a:off x="0" y="6550223"/>
            <a:ext cx="12192000" cy="292388"/>
          </a:xfrm>
          <a:prstGeom prst="rect">
            <a:avLst/>
          </a:prstGeom>
          <a:noFill/>
        </p:spPr>
        <p:txBody>
          <a:bodyPr wrap="square" rtlCol="0">
            <a:spAutoFit/>
          </a:bodyPr>
          <a:lstStyle/>
          <a:p>
            <a:r>
              <a:rPr lang="en-GB" sz="1300" dirty="0"/>
              <a:t>[1] http://images.ctfassets.net/3s5io6mnxfqz/4acmfUaKRfNK1oB8q2ZVbi/bfa206f93949e3173946161d13668187/AdobeStock_75868527.jpeg</a:t>
            </a:r>
          </a:p>
        </p:txBody>
      </p:sp>
      <p:cxnSp>
        <p:nvCxnSpPr>
          <p:cNvPr id="27" name="Straight Connector 26">
            <a:extLst>
              <a:ext uri="{FF2B5EF4-FFF2-40B4-BE49-F238E27FC236}">
                <a16:creationId xmlns:a16="http://schemas.microsoft.com/office/drawing/2014/main" id="{558C5E6A-002B-4346-89F0-7998E730DFD1}"/>
              </a:ext>
            </a:extLst>
          </p:cNvPr>
          <p:cNvCxnSpPr>
            <a:cxnSpLocks/>
          </p:cNvCxnSpPr>
          <p:nvPr/>
        </p:nvCxnSpPr>
        <p:spPr>
          <a:xfrm>
            <a:off x="4625475" y="1891145"/>
            <a:ext cx="0" cy="4395355"/>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A71DC48-39F3-4AF5-A438-483E2F5FB367}"/>
              </a:ext>
            </a:extLst>
          </p:cNvPr>
          <p:cNvGrpSpPr/>
          <p:nvPr/>
        </p:nvGrpSpPr>
        <p:grpSpPr>
          <a:xfrm>
            <a:off x="4785378" y="2044231"/>
            <a:ext cx="7210549" cy="3952977"/>
            <a:chOff x="4849594" y="2319445"/>
            <a:chExt cx="7210549" cy="3952977"/>
          </a:xfrm>
        </p:grpSpPr>
        <p:sp>
          <p:nvSpPr>
            <p:cNvPr id="17" name="TextBox 16">
              <a:extLst>
                <a:ext uri="{FF2B5EF4-FFF2-40B4-BE49-F238E27FC236}">
                  <a16:creationId xmlns:a16="http://schemas.microsoft.com/office/drawing/2014/main" id="{51BFDC77-C397-4219-BD4B-059613FB6ECE}"/>
                </a:ext>
              </a:extLst>
            </p:cNvPr>
            <p:cNvSpPr txBox="1"/>
            <p:nvPr/>
          </p:nvSpPr>
          <p:spPr>
            <a:xfrm>
              <a:off x="5069462" y="5502981"/>
              <a:ext cx="6627108" cy="769441"/>
            </a:xfrm>
            <a:prstGeom prst="rect">
              <a:avLst/>
            </a:prstGeom>
            <a:noFill/>
          </p:spPr>
          <p:txBody>
            <a:bodyPr wrap="square" rtlCol="0">
              <a:spAutoFit/>
            </a:bodyPr>
            <a:lstStyle/>
            <a:p>
              <a:pPr algn="ctr"/>
              <a:r>
                <a:rPr lang="en-GB" sz="2200" u="sng" dirty="0"/>
                <a:t>Dimensionality reduction</a:t>
              </a:r>
              <a:r>
                <a:rPr lang="en-GB" sz="2200" dirty="0"/>
                <a:t> would allow control of a higher amount of </a:t>
              </a:r>
              <a:r>
                <a:rPr lang="en-GB" sz="2200" dirty="0" err="1"/>
                <a:t>DoF</a:t>
              </a:r>
              <a:r>
                <a:rPr lang="en-GB" sz="2200" u="sng" dirty="0"/>
                <a:t> </a:t>
              </a:r>
            </a:p>
          </p:txBody>
        </p:sp>
        <p:pic>
          <p:nvPicPr>
            <p:cNvPr id="26" name="Picture 25" descr="Screen Shot 2016-11-13 at 14.31.37.png">
              <a:extLst>
                <a:ext uri="{FF2B5EF4-FFF2-40B4-BE49-F238E27FC236}">
                  <a16:creationId xmlns:a16="http://schemas.microsoft.com/office/drawing/2014/main" id="{F92A9E6E-D4F1-486C-B731-685D872796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49594" y="2319445"/>
              <a:ext cx="7210549" cy="3119877"/>
            </a:xfrm>
            <a:prstGeom prst="rect">
              <a:avLst/>
            </a:prstGeom>
          </p:spPr>
        </p:pic>
      </p:grpSp>
      <p:grpSp>
        <p:nvGrpSpPr>
          <p:cNvPr id="13" name="Group 12">
            <a:extLst>
              <a:ext uri="{FF2B5EF4-FFF2-40B4-BE49-F238E27FC236}">
                <a16:creationId xmlns:a16="http://schemas.microsoft.com/office/drawing/2014/main" id="{872893D0-B187-42D9-871B-DF78BBA752FE}"/>
              </a:ext>
            </a:extLst>
          </p:cNvPr>
          <p:cNvGrpSpPr/>
          <p:nvPr/>
        </p:nvGrpSpPr>
        <p:grpSpPr>
          <a:xfrm>
            <a:off x="196073" y="2290123"/>
            <a:ext cx="4334135" cy="3322364"/>
            <a:chOff x="131438" y="2319445"/>
            <a:chExt cx="4334135" cy="3322364"/>
          </a:xfrm>
        </p:grpSpPr>
        <p:sp>
          <p:nvSpPr>
            <p:cNvPr id="12" name="TextBox 11">
              <a:extLst>
                <a:ext uri="{FF2B5EF4-FFF2-40B4-BE49-F238E27FC236}">
                  <a16:creationId xmlns:a16="http://schemas.microsoft.com/office/drawing/2014/main" id="{908BD803-8F2A-4A83-8DD1-3C6FE6A9A5C3}"/>
                </a:ext>
              </a:extLst>
            </p:cNvPr>
            <p:cNvSpPr txBox="1"/>
            <p:nvPr/>
          </p:nvSpPr>
          <p:spPr>
            <a:xfrm>
              <a:off x="131438" y="5210922"/>
              <a:ext cx="4334135" cy="430887"/>
            </a:xfrm>
            <a:prstGeom prst="rect">
              <a:avLst/>
            </a:prstGeom>
            <a:noFill/>
          </p:spPr>
          <p:txBody>
            <a:bodyPr wrap="square" rtlCol="0">
              <a:spAutoFit/>
            </a:bodyPr>
            <a:lstStyle/>
            <a:p>
              <a:pPr algn="ctr"/>
              <a:r>
                <a:rPr lang="en-GB" sz="2200" dirty="0"/>
                <a:t>Dexterity of the human hand </a:t>
              </a:r>
              <a:r>
                <a:rPr lang="en-GB" sz="1300" dirty="0"/>
                <a:t>[1]</a:t>
              </a:r>
            </a:p>
          </p:txBody>
        </p:sp>
        <p:pic>
          <p:nvPicPr>
            <p:cNvPr id="7" name="Picture 2" descr="Image result for human hand dexterity cards">
              <a:extLst>
                <a:ext uri="{FF2B5EF4-FFF2-40B4-BE49-F238E27FC236}">
                  <a16:creationId xmlns:a16="http://schemas.microsoft.com/office/drawing/2014/main" id="{EE34A3EB-DAA1-48D6-B598-18EC50923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438" y="2319445"/>
              <a:ext cx="4261988" cy="28448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9138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13258F-E16F-48E6-9070-92D17181122C}"/>
              </a:ext>
            </a:extLst>
          </p:cNvPr>
          <p:cNvSpPr>
            <a:spLocks noGrp="1"/>
          </p:cNvSpPr>
          <p:nvPr>
            <p:ph type="title"/>
          </p:nvPr>
        </p:nvSpPr>
        <p:spPr>
          <a:xfrm>
            <a:off x="0" y="-2931"/>
            <a:ext cx="12192000" cy="796320"/>
          </a:xfrm>
        </p:spPr>
        <p:txBody>
          <a:bodyPr/>
          <a:lstStyle/>
          <a:p>
            <a:r>
              <a:rPr lang="en-GB" dirty="0"/>
              <a:t>Purposes of Robotic Hands</a:t>
            </a:r>
          </a:p>
        </p:txBody>
      </p:sp>
      <p:cxnSp>
        <p:nvCxnSpPr>
          <p:cNvPr id="5" name="Straight Connector 4">
            <a:extLst>
              <a:ext uri="{FF2B5EF4-FFF2-40B4-BE49-F238E27FC236}">
                <a16:creationId xmlns:a16="http://schemas.microsoft.com/office/drawing/2014/main" id="{A88F365A-7892-4672-B590-4DDB87C003C6}"/>
              </a:ext>
            </a:extLst>
          </p:cNvPr>
          <p:cNvCxnSpPr>
            <a:cxnSpLocks/>
          </p:cNvCxnSpPr>
          <p:nvPr/>
        </p:nvCxnSpPr>
        <p:spPr>
          <a:xfrm>
            <a:off x="3020742" y="721814"/>
            <a:ext cx="0" cy="552967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DDA4620-C318-476F-8E0C-7890212238DF}"/>
              </a:ext>
            </a:extLst>
          </p:cNvPr>
          <p:cNvSpPr txBox="1"/>
          <p:nvPr/>
        </p:nvSpPr>
        <p:spPr>
          <a:xfrm>
            <a:off x="619290" y="721814"/>
            <a:ext cx="1721946" cy="461665"/>
          </a:xfrm>
          <a:prstGeom prst="rect">
            <a:avLst/>
          </a:prstGeom>
          <a:noFill/>
        </p:spPr>
        <p:txBody>
          <a:bodyPr wrap="none" rtlCol="0">
            <a:spAutoFit/>
          </a:bodyPr>
          <a:lstStyle/>
          <a:p>
            <a:r>
              <a:rPr lang="en-GB" sz="2400" b="1" dirty="0"/>
              <a:t>Prosthetics</a:t>
            </a:r>
          </a:p>
        </p:txBody>
      </p:sp>
      <p:sp>
        <p:nvSpPr>
          <p:cNvPr id="11" name="TextBox 10">
            <a:extLst>
              <a:ext uri="{FF2B5EF4-FFF2-40B4-BE49-F238E27FC236}">
                <a16:creationId xmlns:a16="http://schemas.microsoft.com/office/drawing/2014/main" id="{A4026404-A0FF-4DE6-A84B-D7236C065F40}"/>
              </a:ext>
            </a:extLst>
          </p:cNvPr>
          <p:cNvSpPr txBox="1"/>
          <p:nvPr/>
        </p:nvSpPr>
        <p:spPr>
          <a:xfrm>
            <a:off x="4836592" y="721812"/>
            <a:ext cx="1398140" cy="461665"/>
          </a:xfrm>
          <a:prstGeom prst="rect">
            <a:avLst/>
          </a:prstGeom>
          <a:noFill/>
        </p:spPr>
        <p:txBody>
          <a:bodyPr wrap="none" rtlCol="0">
            <a:spAutoFit/>
          </a:bodyPr>
          <a:lstStyle/>
          <a:p>
            <a:r>
              <a:rPr lang="en-GB" sz="2400" b="1" dirty="0"/>
              <a:t>Industry</a:t>
            </a:r>
          </a:p>
        </p:txBody>
      </p:sp>
      <p:sp>
        <p:nvSpPr>
          <p:cNvPr id="4" name="Slide Number Placeholder 3">
            <a:extLst>
              <a:ext uri="{FF2B5EF4-FFF2-40B4-BE49-F238E27FC236}">
                <a16:creationId xmlns:a16="http://schemas.microsoft.com/office/drawing/2014/main" id="{0EB52BEF-4025-414D-85DF-B8FD1C648332}"/>
              </a:ext>
            </a:extLst>
          </p:cNvPr>
          <p:cNvSpPr>
            <a:spLocks noGrp="1"/>
          </p:cNvSpPr>
          <p:nvPr>
            <p:ph type="sldNum" sz="quarter" idx="12"/>
          </p:nvPr>
        </p:nvSpPr>
        <p:spPr>
          <a:xfrm>
            <a:off x="11167910" y="30644"/>
            <a:ext cx="990859" cy="273049"/>
          </a:xfrm>
        </p:spPr>
        <p:txBody>
          <a:bodyPr/>
          <a:lstStyle/>
          <a:p>
            <a:fld id="{C4F59775-350A-4280-9320-913C2D92277F}" type="slidenum">
              <a:rPr lang="en-GB" smtClean="0"/>
              <a:t>3</a:t>
            </a:fld>
            <a:endParaRPr lang="en-GB" dirty="0"/>
          </a:p>
        </p:txBody>
      </p:sp>
      <p:sp>
        <p:nvSpPr>
          <p:cNvPr id="12" name="TextBox 11">
            <a:extLst>
              <a:ext uri="{FF2B5EF4-FFF2-40B4-BE49-F238E27FC236}">
                <a16:creationId xmlns:a16="http://schemas.microsoft.com/office/drawing/2014/main" id="{7BC822FA-C085-4452-85D2-79E167346643}"/>
              </a:ext>
            </a:extLst>
          </p:cNvPr>
          <p:cNvSpPr txBox="1"/>
          <p:nvPr/>
        </p:nvSpPr>
        <p:spPr>
          <a:xfrm>
            <a:off x="9161977" y="721812"/>
            <a:ext cx="1446230" cy="461665"/>
          </a:xfrm>
          <a:prstGeom prst="rect">
            <a:avLst/>
          </a:prstGeom>
          <a:noFill/>
        </p:spPr>
        <p:txBody>
          <a:bodyPr wrap="none" rtlCol="0">
            <a:spAutoFit/>
          </a:bodyPr>
          <a:lstStyle/>
          <a:p>
            <a:r>
              <a:rPr lang="en-GB" sz="2400" b="1" dirty="0"/>
              <a:t>Research</a:t>
            </a:r>
          </a:p>
        </p:txBody>
      </p:sp>
      <p:grpSp>
        <p:nvGrpSpPr>
          <p:cNvPr id="3" name="Group 2">
            <a:extLst>
              <a:ext uri="{FF2B5EF4-FFF2-40B4-BE49-F238E27FC236}">
                <a16:creationId xmlns:a16="http://schemas.microsoft.com/office/drawing/2014/main" id="{A3881075-E03B-4758-9B6A-A704CDB16E63}"/>
              </a:ext>
            </a:extLst>
          </p:cNvPr>
          <p:cNvGrpSpPr/>
          <p:nvPr/>
        </p:nvGrpSpPr>
        <p:grpSpPr>
          <a:xfrm>
            <a:off x="187143" y="3423308"/>
            <a:ext cx="2583243" cy="2737277"/>
            <a:chOff x="265201" y="3800205"/>
            <a:chExt cx="2583243" cy="2737277"/>
          </a:xfrm>
        </p:grpSpPr>
        <p:pic>
          <p:nvPicPr>
            <p:cNvPr id="1026" name="Picture 2" descr="Image result for bebionic hand">
              <a:extLst>
                <a:ext uri="{FF2B5EF4-FFF2-40B4-BE49-F238E27FC236}">
                  <a16:creationId xmlns:a16="http://schemas.microsoft.com/office/drawing/2014/main" id="{9DD0F3DC-8E78-44BF-A53B-F668AA22D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201" y="3800205"/>
              <a:ext cx="2583243" cy="258324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88C9D105-777E-432D-9360-823CB553C10C}"/>
                </a:ext>
              </a:extLst>
            </p:cNvPr>
            <p:cNvSpPr txBox="1"/>
            <p:nvPr/>
          </p:nvSpPr>
          <p:spPr>
            <a:xfrm>
              <a:off x="602874" y="6137372"/>
              <a:ext cx="1907895" cy="400110"/>
            </a:xfrm>
            <a:prstGeom prst="rect">
              <a:avLst/>
            </a:prstGeom>
            <a:solidFill>
              <a:schemeClr val="bg1"/>
            </a:solidFill>
          </p:spPr>
          <p:txBody>
            <a:bodyPr wrap="none" rtlCol="0">
              <a:spAutoFit/>
            </a:bodyPr>
            <a:lstStyle/>
            <a:p>
              <a:r>
                <a:rPr lang="en-GB" sz="2000" dirty="0" err="1"/>
                <a:t>Bebionic</a:t>
              </a:r>
              <a:r>
                <a:rPr lang="en-GB" sz="2000" dirty="0"/>
                <a:t> (2011)</a:t>
              </a:r>
            </a:p>
          </p:txBody>
        </p:sp>
      </p:grpSp>
      <p:grpSp>
        <p:nvGrpSpPr>
          <p:cNvPr id="2" name="Group 1">
            <a:extLst>
              <a:ext uri="{FF2B5EF4-FFF2-40B4-BE49-F238E27FC236}">
                <a16:creationId xmlns:a16="http://schemas.microsoft.com/office/drawing/2014/main" id="{8CF88912-54C4-4ECC-9391-62359300E4DE}"/>
              </a:ext>
            </a:extLst>
          </p:cNvPr>
          <p:cNvGrpSpPr/>
          <p:nvPr/>
        </p:nvGrpSpPr>
        <p:grpSpPr>
          <a:xfrm>
            <a:off x="134738" y="1181291"/>
            <a:ext cx="2545000" cy="2537600"/>
            <a:chOff x="213471" y="1508681"/>
            <a:chExt cx="2545000" cy="2537600"/>
          </a:xfrm>
        </p:grpSpPr>
        <p:pic>
          <p:nvPicPr>
            <p:cNvPr id="1028" name="Picture 4" descr="Image result for i limb quantum">
              <a:extLst>
                <a:ext uri="{FF2B5EF4-FFF2-40B4-BE49-F238E27FC236}">
                  <a16:creationId xmlns:a16="http://schemas.microsoft.com/office/drawing/2014/main" id="{F9C2E4CB-AD6B-4E68-ADCF-9688B86D6A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71" y="1508681"/>
              <a:ext cx="2400300" cy="24908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50CF088-9A49-4CED-B17C-155912C0DC99}"/>
                </a:ext>
              </a:extLst>
            </p:cNvPr>
            <p:cNvSpPr txBox="1"/>
            <p:nvPr/>
          </p:nvSpPr>
          <p:spPr>
            <a:xfrm>
              <a:off x="213471" y="3646171"/>
              <a:ext cx="2510111" cy="400110"/>
            </a:xfrm>
            <a:prstGeom prst="rect">
              <a:avLst/>
            </a:prstGeom>
            <a:solidFill>
              <a:schemeClr val="bg1"/>
            </a:solidFill>
          </p:spPr>
          <p:txBody>
            <a:bodyPr wrap="none" rtlCol="0">
              <a:spAutoFit/>
            </a:bodyPr>
            <a:lstStyle/>
            <a:p>
              <a:r>
                <a:rPr lang="en-GB" sz="2000" dirty="0"/>
                <a:t>Touch Bionics (2015)</a:t>
              </a:r>
            </a:p>
          </p:txBody>
        </p:sp>
      </p:grpSp>
      <p:cxnSp>
        <p:nvCxnSpPr>
          <p:cNvPr id="16" name="Straight Connector 15">
            <a:extLst>
              <a:ext uri="{FF2B5EF4-FFF2-40B4-BE49-F238E27FC236}">
                <a16:creationId xmlns:a16="http://schemas.microsoft.com/office/drawing/2014/main" id="{295401B2-530D-4DDD-9375-AB31D1B56CBA}"/>
              </a:ext>
            </a:extLst>
          </p:cNvPr>
          <p:cNvCxnSpPr>
            <a:cxnSpLocks/>
          </p:cNvCxnSpPr>
          <p:nvPr/>
        </p:nvCxnSpPr>
        <p:spPr>
          <a:xfrm>
            <a:off x="7846742" y="730882"/>
            <a:ext cx="0" cy="5482112"/>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729D501C-47F0-4EB1-B940-6DDB3319F4BD}"/>
              </a:ext>
            </a:extLst>
          </p:cNvPr>
          <p:cNvGrpSpPr/>
          <p:nvPr/>
        </p:nvGrpSpPr>
        <p:grpSpPr>
          <a:xfrm>
            <a:off x="3324355" y="1245602"/>
            <a:ext cx="4105275" cy="2362200"/>
            <a:chOff x="3349157" y="1539663"/>
            <a:chExt cx="4105275" cy="2362200"/>
          </a:xfrm>
        </p:grpSpPr>
        <p:pic>
          <p:nvPicPr>
            <p:cNvPr id="1030" name="Picture 6" descr="Image result for Robonaut 2 hand">
              <a:extLst>
                <a:ext uri="{FF2B5EF4-FFF2-40B4-BE49-F238E27FC236}">
                  <a16:creationId xmlns:a16="http://schemas.microsoft.com/office/drawing/2014/main" id="{E7970676-DAEE-4AA9-BB11-B63EF0273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157" y="1539663"/>
              <a:ext cx="4105275" cy="2362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5D9D887-C0A7-4546-AF64-06167D1B9E09}"/>
                </a:ext>
              </a:extLst>
            </p:cNvPr>
            <p:cNvSpPr txBox="1"/>
            <p:nvPr/>
          </p:nvSpPr>
          <p:spPr>
            <a:xfrm>
              <a:off x="5286910" y="3437047"/>
              <a:ext cx="1846980" cy="400110"/>
            </a:xfrm>
            <a:prstGeom prst="rect">
              <a:avLst/>
            </a:prstGeom>
            <a:solidFill>
              <a:schemeClr val="bg1"/>
            </a:solidFill>
          </p:spPr>
          <p:txBody>
            <a:bodyPr wrap="none" rtlCol="0">
              <a:spAutoFit/>
            </a:bodyPr>
            <a:lstStyle/>
            <a:p>
              <a:r>
                <a:rPr lang="en-GB" sz="2000" dirty="0" err="1"/>
                <a:t>Robonaut</a:t>
              </a:r>
              <a:r>
                <a:rPr lang="en-GB" sz="2000" dirty="0"/>
                <a:t> 2 </a:t>
              </a:r>
              <a:r>
                <a:rPr lang="en-GB" sz="1600" dirty="0"/>
                <a:t>[2]</a:t>
              </a:r>
            </a:p>
          </p:txBody>
        </p:sp>
      </p:grpSp>
      <p:grpSp>
        <p:nvGrpSpPr>
          <p:cNvPr id="9" name="Group 8">
            <a:extLst>
              <a:ext uri="{FF2B5EF4-FFF2-40B4-BE49-F238E27FC236}">
                <a16:creationId xmlns:a16="http://schemas.microsoft.com/office/drawing/2014/main" id="{492C88C8-4F1D-4821-A16E-38C0D918147E}"/>
              </a:ext>
            </a:extLst>
          </p:cNvPr>
          <p:cNvGrpSpPr/>
          <p:nvPr/>
        </p:nvGrpSpPr>
        <p:grpSpPr>
          <a:xfrm>
            <a:off x="3271099" y="3813052"/>
            <a:ext cx="4011602" cy="2256820"/>
            <a:chOff x="3349157" y="4046281"/>
            <a:chExt cx="4011602" cy="2256820"/>
          </a:xfrm>
        </p:grpSpPr>
        <p:pic>
          <p:nvPicPr>
            <p:cNvPr id="1034" name="Picture 10" descr="Image result for dlr-hit ii hand">
              <a:extLst>
                <a:ext uri="{FF2B5EF4-FFF2-40B4-BE49-F238E27FC236}">
                  <a16:creationId xmlns:a16="http://schemas.microsoft.com/office/drawing/2014/main" id="{DE6DA14B-B48B-4C38-919E-739964758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9157" y="4046281"/>
              <a:ext cx="4011602" cy="225682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B4368F49-4212-4A15-A1C6-6C277D1F90DA}"/>
                </a:ext>
              </a:extLst>
            </p:cNvPr>
            <p:cNvSpPr txBox="1"/>
            <p:nvPr/>
          </p:nvSpPr>
          <p:spPr>
            <a:xfrm>
              <a:off x="4136249" y="5886009"/>
              <a:ext cx="2504212" cy="400110"/>
            </a:xfrm>
            <a:prstGeom prst="rect">
              <a:avLst/>
            </a:prstGeom>
            <a:solidFill>
              <a:schemeClr val="bg1"/>
            </a:solidFill>
          </p:spPr>
          <p:txBody>
            <a:bodyPr wrap="none" rtlCol="0">
              <a:spAutoFit/>
            </a:bodyPr>
            <a:lstStyle/>
            <a:p>
              <a:r>
                <a:rPr lang="en-GB" sz="2000" dirty="0"/>
                <a:t>DLR/HIT Hand II </a:t>
              </a:r>
              <a:r>
                <a:rPr lang="en-GB" sz="1600" dirty="0"/>
                <a:t>[3]</a:t>
              </a:r>
            </a:p>
          </p:txBody>
        </p:sp>
      </p:grpSp>
      <p:grpSp>
        <p:nvGrpSpPr>
          <p:cNvPr id="10" name="Group 9">
            <a:extLst>
              <a:ext uri="{FF2B5EF4-FFF2-40B4-BE49-F238E27FC236}">
                <a16:creationId xmlns:a16="http://schemas.microsoft.com/office/drawing/2014/main" id="{E22D41BC-4159-44DC-8DDF-DFC9FB679AB6}"/>
              </a:ext>
            </a:extLst>
          </p:cNvPr>
          <p:cNvGrpSpPr/>
          <p:nvPr/>
        </p:nvGrpSpPr>
        <p:grpSpPr>
          <a:xfrm>
            <a:off x="7981308" y="1183477"/>
            <a:ext cx="3998068" cy="3021013"/>
            <a:chOff x="7954662" y="1416706"/>
            <a:chExt cx="3998068" cy="3021013"/>
          </a:xfrm>
        </p:grpSpPr>
        <p:pic>
          <p:nvPicPr>
            <p:cNvPr id="1036" name="Picture 12" descr="Image result for anthropomorphic hands">
              <a:extLst>
                <a:ext uri="{FF2B5EF4-FFF2-40B4-BE49-F238E27FC236}">
                  <a16:creationId xmlns:a16="http://schemas.microsoft.com/office/drawing/2014/main" id="{1808A849-2291-46EE-A997-8E131815129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50218"/>
            <a:stretch/>
          </p:blipFill>
          <p:spPr bwMode="auto">
            <a:xfrm>
              <a:off x="9780063" y="1416706"/>
              <a:ext cx="2172667" cy="302101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300D515-AFEA-4E32-A016-14DF43F682A9}"/>
                </a:ext>
              </a:extLst>
            </p:cNvPr>
            <p:cNvSpPr txBox="1"/>
            <p:nvPr/>
          </p:nvSpPr>
          <p:spPr>
            <a:xfrm>
              <a:off x="7954662" y="1553076"/>
              <a:ext cx="2391047" cy="1015663"/>
            </a:xfrm>
            <a:prstGeom prst="rect">
              <a:avLst/>
            </a:prstGeom>
            <a:solidFill>
              <a:schemeClr val="bg1"/>
            </a:solidFill>
          </p:spPr>
          <p:txBody>
            <a:bodyPr wrap="square" rtlCol="0">
              <a:spAutoFit/>
            </a:bodyPr>
            <a:lstStyle/>
            <a:p>
              <a:pPr algn="ctr"/>
              <a:r>
                <a:rPr lang="en-GB" sz="2000" dirty="0"/>
                <a:t>Biomimetic Anthropomorphic Hand </a:t>
              </a:r>
              <a:r>
                <a:rPr lang="en-GB" sz="1600" dirty="0"/>
                <a:t>[4]</a:t>
              </a:r>
            </a:p>
          </p:txBody>
        </p:sp>
      </p:grpSp>
      <p:grpSp>
        <p:nvGrpSpPr>
          <p:cNvPr id="15" name="Group 14">
            <a:extLst>
              <a:ext uri="{FF2B5EF4-FFF2-40B4-BE49-F238E27FC236}">
                <a16:creationId xmlns:a16="http://schemas.microsoft.com/office/drawing/2014/main" id="{C7E584A1-34E0-45AD-A967-DD7C5DC10075}"/>
              </a:ext>
            </a:extLst>
          </p:cNvPr>
          <p:cNvGrpSpPr/>
          <p:nvPr/>
        </p:nvGrpSpPr>
        <p:grpSpPr>
          <a:xfrm>
            <a:off x="8078972" y="3159956"/>
            <a:ext cx="3960342" cy="3073101"/>
            <a:chOff x="8186735" y="3555275"/>
            <a:chExt cx="3960342" cy="3073101"/>
          </a:xfrm>
        </p:grpSpPr>
        <p:pic>
          <p:nvPicPr>
            <p:cNvPr id="1040" name="Picture 16" descr="Image result for shadow robotic hand">
              <a:extLst>
                <a:ext uri="{FF2B5EF4-FFF2-40B4-BE49-F238E27FC236}">
                  <a16:creationId xmlns:a16="http://schemas.microsoft.com/office/drawing/2014/main" id="{F655C608-287B-4C73-95A6-AB74856AFD2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33889"/>
            <a:stretch/>
          </p:blipFill>
          <p:spPr bwMode="auto">
            <a:xfrm>
              <a:off x="8186735" y="3555275"/>
              <a:ext cx="1982021" cy="307310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10D1C840-4B45-4A56-9135-A8E0BBE4DB79}"/>
                </a:ext>
              </a:extLst>
            </p:cNvPr>
            <p:cNvSpPr txBox="1"/>
            <p:nvPr/>
          </p:nvSpPr>
          <p:spPr>
            <a:xfrm>
              <a:off x="9974410" y="5395128"/>
              <a:ext cx="2172667" cy="707886"/>
            </a:xfrm>
            <a:prstGeom prst="rect">
              <a:avLst/>
            </a:prstGeom>
            <a:solidFill>
              <a:schemeClr val="bg1"/>
            </a:solidFill>
          </p:spPr>
          <p:txBody>
            <a:bodyPr wrap="square" rtlCol="0">
              <a:spAutoFit/>
            </a:bodyPr>
            <a:lstStyle/>
            <a:p>
              <a:pPr algn="ctr"/>
              <a:r>
                <a:rPr lang="en-GB" sz="2000" dirty="0"/>
                <a:t>Shadow Robotics Company (2005)</a:t>
              </a:r>
            </a:p>
          </p:txBody>
        </p:sp>
      </p:grpSp>
      <p:sp>
        <p:nvSpPr>
          <p:cNvPr id="24" name="TextBox 23">
            <a:extLst>
              <a:ext uri="{FF2B5EF4-FFF2-40B4-BE49-F238E27FC236}">
                <a16:creationId xmlns:a16="http://schemas.microsoft.com/office/drawing/2014/main" id="{2307ABF3-FA05-44B1-A065-5F396927E28B}"/>
              </a:ext>
            </a:extLst>
          </p:cNvPr>
          <p:cNvSpPr txBox="1"/>
          <p:nvPr/>
        </p:nvSpPr>
        <p:spPr>
          <a:xfrm>
            <a:off x="-33231" y="6207362"/>
            <a:ext cx="12192000" cy="692497"/>
          </a:xfrm>
          <a:prstGeom prst="rect">
            <a:avLst/>
          </a:prstGeom>
          <a:noFill/>
        </p:spPr>
        <p:txBody>
          <a:bodyPr wrap="square" rtlCol="0">
            <a:spAutoFit/>
          </a:bodyPr>
          <a:lstStyle/>
          <a:p>
            <a:r>
              <a:rPr lang="en-GB" sz="1300" dirty="0"/>
              <a:t>[2] L. B. Bridgwater </a:t>
            </a:r>
            <a:r>
              <a:rPr lang="en-GB" sz="1300" i="1" dirty="0"/>
              <a:t>et al</a:t>
            </a:r>
            <a:r>
              <a:rPr lang="en-GB" sz="1300" dirty="0"/>
              <a:t>., "The </a:t>
            </a:r>
            <a:r>
              <a:rPr lang="en-GB" sz="1300" dirty="0" err="1"/>
              <a:t>Robonaut</a:t>
            </a:r>
            <a:r>
              <a:rPr lang="en-GB" sz="1300" dirty="0"/>
              <a:t> 2 hand - designed to do work with tools," </a:t>
            </a:r>
            <a:r>
              <a:rPr lang="en-GB" sz="1300" i="1" dirty="0"/>
              <a:t>IROS, </a:t>
            </a:r>
            <a:r>
              <a:rPr lang="en-GB" sz="1300" dirty="0"/>
              <a:t>2012</a:t>
            </a:r>
          </a:p>
          <a:p>
            <a:r>
              <a:rPr lang="en-GB" sz="1300" dirty="0"/>
              <a:t>[3] H. Liu </a:t>
            </a:r>
            <a:r>
              <a:rPr lang="en-GB" sz="1300" i="1" dirty="0"/>
              <a:t>et al</a:t>
            </a:r>
            <a:r>
              <a:rPr lang="en-GB" sz="1300" dirty="0"/>
              <a:t>., "Multisensory five-finger dexterous hand: The DLR/HIT Hand II," </a:t>
            </a:r>
            <a:r>
              <a:rPr lang="en-GB" sz="1300" i="1" dirty="0"/>
              <a:t>IROS</a:t>
            </a:r>
            <a:r>
              <a:rPr lang="en-GB" sz="1300" dirty="0"/>
              <a:t>, 2008</a:t>
            </a:r>
          </a:p>
          <a:p>
            <a:r>
              <a:rPr lang="en-GB" sz="1300" dirty="0"/>
              <a:t>[4] Xu, Todorov, "Design of a highly biomimetic anthropomorphic robotic hand towards artificial limb regeneration," </a:t>
            </a:r>
            <a:r>
              <a:rPr lang="en-GB" sz="1300" i="1" dirty="0"/>
              <a:t>ICRA</a:t>
            </a:r>
            <a:r>
              <a:rPr lang="en-GB" sz="1300" dirty="0"/>
              <a:t>, 2016</a:t>
            </a:r>
          </a:p>
        </p:txBody>
      </p:sp>
    </p:spTree>
    <p:extLst>
      <p:ext uri="{BB962C8B-B14F-4D97-AF65-F5344CB8AC3E}">
        <p14:creationId xmlns:p14="http://schemas.microsoft.com/office/powerpoint/2010/main" val="835125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2534A-787A-46F9-B944-2B59C206FB2B}"/>
              </a:ext>
            </a:extLst>
          </p:cNvPr>
          <p:cNvSpPr>
            <a:spLocks noGrp="1"/>
          </p:cNvSpPr>
          <p:nvPr>
            <p:ph type="title"/>
          </p:nvPr>
        </p:nvSpPr>
        <p:spPr>
          <a:xfrm>
            <a:off x="0" y="20216"/>
            <a:ext cx="12192000" cy="976165"/>
          </a:xfrm>
        </p:spPr>
        <p:txBody>
          <a:bodyPr/>
          <a:lstStyle/>
          <a:p>
            <a:pPr algn="ctr"/>
            <a:r>
              <a:rPr lang="en-GB" b="1" dirty="0" err="1"/>
              <a:t>Ethohand</a:t>
            </a:r>
            <a:r>
              <a:rPr lang="en-GB" b="1" dirty="0"/>
              <a:t> I </a:t>
            </a:r>
            <a:r>
              <a:rPr lang="en-GB" sz="1800" b="0" dirty="0"/>
              <a:t>[5]</a:t>
            </a:r>
          </a:p>
        </p:txBody>
      </p:sp>
      <p:sp>
        <p:nvSpPr>
          <p:cNvPr id="3" name="Content Placeholder 2">
            <a:extLst>
              <a:ext uri="{FF2B5EF4-FFF2-40B4-BE49-F238E27FC236}">
                <a16:creationId xmlns:a16="http://schemas.microsoft.com/office/drawing/2014/main" id="{529AE552-3E9C-4DA6-B143-1B52F1542359}"/>
              </a:ext>
            </a:extLst>
          </p:cNvPr>
          <p:cNvSpPr>
            <a:spLocks noGrp="1"/>
          </p:cNvSpPr>
          <p:nvPr>
            <p:ph idx="1"/>
          </p:nvPr>
        </p:nvSpPr>
        <p:spPr>
          <a:xfrm>
            <a:off x="336331" y="914400"/>
            <a:ext cx="10938310" cy="5228948"/>
          </a:xfrm>
        </p:spPr>
        <p:txBody>
          <a:bodyPr>
            <a:noAutofit/>
          </a:bodyPr>
          <a:lstStyle/>
          <a:p>
            <a:pPr>
              <a:lnSpc>
                <a:spcPct val="200000"/>
              </a:lnSpc>
            </a:pPr>
            <a:r>
              <a:rPr lang="en-GB" sz="2400" dirty="0"/>
              <a:t>Innovation: </a:t>
            </a:r>
            <a:r>
              <a:rPr lang="en-GB" sz="2400" u="sng" dirty="0"/>
              <a:t>Ball-joint thumb</a:t>
            </a:r>
            <a:endParaRPr lang="en-GB" sz="2400" dirty="0"/>
          </a:p>
          <a:p>
            <a:r>
              <a:rPr lang="en-GB" sz="2400" dirty="0"/>
              <a:t>Typically: Double Hinge Joint</a:t>
            </a:r>
          </a:p>
          <a:p>
            <a:endParaRPr lang="en-GB" sz="2400" dirty="0"/>
          </a:p>
        </p:txBody>
      </p:sp>
      <p:sp>
        <p:nvSpPr>
          <p:cNvPr id="4" name="Slide Number Placeholder 3">
            <a:extLst>
              <a:ext uri="{FF2B5EF4-FFF2-40B4-BE49-F238E27FC236}">
                <a16:creationId xmlns:a16="http://schemas.microsoft.com/office/drawing/2014/main" id="{0EB52BEF-4025-414D-85DF-B8FD1C648332}"/>
              </a:ext>
            </a:extLst>
          </p:cNvPr>
          <p:cNvSpPr>
            <a:spLocks noGrp="1"/>
          </p:cNvSpPr>
          <p:nvPr>
            <p:ph type="sldNum" sz="quarter" idx="12"/>
          </p:nvPr>
        </p:nvSpPr>
        <p:spPr>
          <a:xfrm>
            <a:off x="11201141" y="0"/>
            <a:ext cx="990859" cy="273049"/>
          </a:xfrm>
        </p:spPr>
        <p:txBody>
          <a:bodyPr/>
          <a:lstStyle/>
          <a:p>
            <a:fld id="{C4F59775-350A-4280-9320-913C2D92277F}" type="slidenum">
              <a:rPr lang="en-GB" smtClean="0"/>
              <a:t>4</a:t>
            </a:fld>
            <a:endParaRPr lang="en-GB" dirty="0"/>
          </a:p>
        </p:txBody>
      </p:sp>
      <p:grpSp>
        <p:nvGrpSpPr>
          <p:cNvPr id="23" name="Group 22">
            <a:extLst>
              <a:ext uri="{FF2B5EF4-FFF2-40B4-BE49-F238E27FC236}">
                <a16:creationId xmlns:a16="http://schemas.microsoft.com/office/drawing/2014/main" id="{C2AD6AA0-B2CC-4733-916E-6AF73C12C7D7}"/>
              </a:ext>
            </a:extLst>
          </p:cNvPr>
          <p:cNvGrpSpPr/>
          <p:nvPr/>
        </p:nvGrpSpPr>
        <p:grpSpPr>
          <a:xfrm>
            <a:off x="787829" y="2251799"/>
            <a:ext cx="5369141" cy="3890340"/>
            <a:chOff x="1356347" y="2773003"/>
            <a:chExt cx="5369141" cy="3890340"/>
          </a:xfrm>
        </p:grpSpPr>
        <p:grpSp>
          <p:nvGrpSpPr>
            <p:cNvPr id="6" name="Group 5">
              <a:extLst>
                <a:ext uri="{FF2B5EF4-FFF2-40B4-BE49-F238E27FC236}">
                  <a16:creationId xmlns:a16="http://schemas.microsoft.com/office/drawing/2014/main" id="{D5B4494D-467B-4415-9DAD-D51DD25A0399}"/>
                </a:ext>
              </a:extLst>
            </p:cNvPr>
            <p:cNvGrpSpPr/>
            <p:nvPr/>
          </p:nvGrpSpPr>
          <p:grpSpPr>
            <a:xfrm>
              <a:off x="1356347" y="2914375"/>
              <a:ext cx="5369141" cy="3748968"/>
              <a:chOff x="1374559" y="3074186"/>
              <a:chExt cx="5369141" cy="3748968"/>
            </a:xfrm>
          </p:grpSpPr>
          <p:pic>
            <p:nvPicPr>
              <p:cNvPr id="12" name="Picture 11">
                <a:extLst>
                  <a:ext uri="{FF2B5EF4-FFF2-40B4-BE49-F238E27FC236}">
                    <a16:creationId xmlns:a16="http://schemas.microsoft.com/office/drawing/2014/main" id="{402763DC-9D90-4368-9A52-1C02FB4FF4D2}"/>
                  </a:ext>
                </a:extLst>
              </p:cNvPr>
              <p:cNvPicPr>
                <a:picLocks noChangeAspect="1"/>
              </p:cNvPicPr>
              <p:nvPr/>
            </p:nvPicPr>
            <p:blipFill rotWithShape="1">
              <a:blip r:embed="rId3"/>
              <a:srcRect t="10651"/>
              <a:stretch/>
            </p:blipFill>
            <p:spPr>
              <a:xfrm>
                <a:off x="1374559" y="3074186"/>
                <a:ext cx="5369141" cy="3508561"/>
              </a:xfrm>
              <a:prstGeom prst="rect">
                <a:avLst/>
              </a:prstGeom>
            </p:spPr>
          </p:pic>
          <p:sp>
            <p:nvSpPr>
              <p:cNvPr id="5" name="TextBox 4">
                <a:extLst>
                  <a:ext uri="{FF2B5EF4-FFF2-40B4-BE49-F238E27FC236}">
                    <a16:creationId xmlns:a16="http://schemas.microsoft.com/office/drawing/2014/main" id="{D144BAFF-FFB9-4FAB-B211-A447AE0B81C0}"/>
                  </a:ext>
                </a:extLst>
              </p:cNvPr>
              <p:cNvSpPr txBox="1"/>
              <p:nvPr/>
            </p:nvSpPr>
            <p:spPr>
              <a:xfrm>
                <a:off x="2582682" y="6453822"/>
                <a:ext cx="3695242" cy="369332"/>
              </a:xfrm>
              <a:prstGeom prst="rect">
                <a:avLst/>
              </a:prstGeom>
              <a:noFill/>
            </p:spPr>
            <p:txBody>
              <a:bodyPr wrap="none" rtlCol="0">
                <a:spAutoFit/>
              </a:bodyPr>
              <a:lstStyle/>
              <a:p>
                <a:r>
                  <a:rPr lang="en-GB" dirty="0">
                    <a:solidFill>
                      <a:schemeClr val="tx1">
                        <a:lumMod val="65000"/>
                        <a:lumOff val="35000"/>
                      </a:schemeClr>
                    </a:solidFill>
                  </a:rPr>
                  <a:t>Shadow Robotics Company (2005)</a:t>
                </a:r>
              </a:p>
            </p:txBody>
          </p:sp>
        </p:grpSp>
        <p:cxnSp>
          <p:nvCxnSpPr>
            <p:cNvPr id="16" name="Straight Arrow Connector 15">
              <a:extLst>
                <a:ext uri="{FF2B5EF4-FFF2-40B4-BE49-F238E27FC236}">
                  <a16:creationId xmlns:a16="http://schemas.microsoft.com/office/drawing/2014/main" id="{741373F8-2E9B-4A5B-93FD-B8DADA1BD6A4}"/>
                </a:ext>
              </a:extLst>
            </p:cNvPr>
            <p:cNvCxnSpPr>
              <a:cxnSpLocks/>
              <a:endCxn id="13" idx="0"/>
            </p:cNvCxnSpPr>
            <p:nvPr/>
          </p:nvCxnSpPr>
          <p:spPr>
            <a:xfrm>
              <a:off x="3609069" y="2773003"/>
              <a:ext cx="575581" cy="24198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1F70108-E4BE-4554-9F2F-0DA795601E0F}"/>
                </a:ext>
              </a:extLst>
            </p:cNvPr>
            <p:cNvSpPr/>
            <p:nvPr/>
          </p:nvSpPr>
          <p:spPr>
            <a:xfrm>
              <a:off x="3683000" y="5192879"/>
              <a:ext cx="1003300" cy="85666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id="{B4A61BD1-C062-4D8C-A491-E473DDC38DA5}"/>
              </a:ext>
            </a:extLst>
          </p:cNvPr>
          <p:cNvGrpSpPr/>
          <p:nvPr/>
        </p:nvGrpSpPr>
        <p:grpSpPr>
          <a:xfrm>
            <a:off x="8362190" y="0"/>
            <a:ext cx="2838951" cy="3714116"/>
            <a:chOff x="8361759" y="273049"/>
            <a:chExt cx="2838951" cy="3714116"/>
          </a:xfrm>
        </p:grpSpPr>
        <p:pic>
          <p:nvPicPr>
            <p:cNvPr id="17" name="Picture 16">
              <a:extLst>
                <a:ext uri="{FF2B5EF4-FFF2-40B4-BE49-F238E27FC236}">
                  <a16:creationId xmlns:a16="http://schemas.microsoft.com/office/drawing/2014/main" id="{C8ED3C92-6217-495E-8029-747BF60804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556" b="90421" l="9524" r="89975">
                          <a14:foregroundMark x1="51378" y1="9195" x2="58396" y2="8238"/>
                          <a14:foregroundMark x1="70426" y1="8429" x2="79699" y2="8621"/>
                          <a14:foregroundMark x1="27318" y1="90613" x2="33083" y2="90613"/>
                          <a14:foregroundMark x1="74185" y1="5556" x2="77193" y2="5939"/>
                        </a14:backgroundRemoval>
                      </a14:imgEffect>
                    </a14:imgLayer>
                  </a14:imgProps>
                </a:ext>
              </a:extLst>
            </a:blip>
            <a:stretch>
              <a:fillRect/>
            </a:stretch>
          </p:blipFill>
          <p:spPr>
            <a:xfrm>
              <a:off x="8361759" y="273049"/>
              <a:ext cx="2838951" cy="3714116"/>
            </a:xfrm>
            <a:prstGeom prst="rect">
              <a:avLst/>
            </a:prstGeom>
          </p:spPr>
        </p:pic>
        <p:sp>
          <p:nvSpPr>
            <p:cNvPr id="20" name="Oval 19">
              <a:extLst>
                <a:ext uri="{FF2B5EF4-FFF2-40B4-BE49-F238E27FC236}">
                  <a16:creationId xmlns:a16="http://schemas.microsoft.com/office/drawing/2014/main" id="{B1F4EC0C-1CE1-4281-AFBE-810B5BC0A555}"/>
                </a:ext>
              </a:extLst>
            </p:cNvPr>
            <p:cNvSpPr/>
            <p:nvPr/>
          </p:nvSpPr>
          <p:spPr>
            <a:xfrm>
              <a:off x="9666513" y="2626683"/>
              <a:ext cx="866299" cy="856666"/>
            </a:xfrm>
            <a:prstGeom prst="ellipse">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cxnSp>
        <p:nvCxnSpPr>
          <p:cNvPr id="11" name="Straight Arrow Connector 10">
            <a:extLst>
              <a:ext uri="{FF2B5EF4-FFF2-40B4-BE49-F238E27FC236}">
                <a16:creationId xmlns:a16="http://schemas.microsoft.com/office/drawing/2014/main" id="{257A3C65-A125-40C1-AF92-56D6BF47AD84}"/>
              </a:ext>
            </a:extLst>
          </p:cNvPr>
          <p:cNvCxnSpPr>
            <a:cxnSpLocks/>
            <a:endCxn id="20" idx="2"/>
          </p:cNvCxnSpPr>
          <p:nvPr/>
        </p:nvCxnSpPr>
        <p:spPr>
          <a:xfrm>
            <a:off x="4517571" y="1492153"/>
            <a:ext cx="5149373" cy="12898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9ED4AFD-508C-412B-8D3E-2908170B5DCE}"/>
              </a:ext>
            </a:extLst>
          </p:cNvPr>
          <p:cNvSpPr txBox="1"/>
          <p:nvPr/>
        </p:nvSpPr>
        <p:spPr>
          <a:xfrm>
            <a:off x="9980659" y="3401220"/>
            <a:ext cx="1997663" cy="369332"/>
          </a:xfrm>
          <a:prstGeom prst="rect">
            <a:avLst/>
          </a:prstGeom>
          <a:noFill/>
        </p:spPr>
        <p:txBody>
          <a:bodyPr wrap="none" rtlCol="0">
            <a:spAutoFit/>
          </a:bodyPr>
          <a:lstStyle/>
          <a:p>
            <a:r>
              <a:rPr lang="en-GB" dirty="0" err="1"/>
              <a:t>Ethohand</a:t>
            </a:r>
            <a:r>
              <a:rPr lang="en-GB" dirty="0"/>
              <a:t> I (2016)</a:t>
            </a:r>
          </a:p>
        </p:txBody>
      </p:sp>
      <p:sp>
        <p:nvSpPr>
          <p:cNvPr id="29" name="TextBox 28">
            <a:extLst>
              <a:ext uri="{FF2B5EF4-FFF2-40B4-BE49-F238E27FC236}">
                <a16:creationId xmlns:a16="http://schemas.microsoft.com/office/drawing/2014/main" id="{281EC14B-5DAF-41BC-867A-A520A16525B8}"/>
              </a:ext>
            </a:extLst>
          </p:cNvPr>
          <p:cNvSpPr txBox="1"/>
          <p:nvPr/>
        </p:nvSpPr>
        <p:spPr>
          <a:xfrm>
            <a:off x="0" y="6405942"/>
            <a:ext cx="6738831" cy="492443"/>
          </a:xfrm>
          <a:prstGeom prst="rect">
            <a:avLst/>
          </a:prstGeom>
          <a:noFill/>
        </p:spPr>
        <p:txBody>
          <a:bodyPr wrap="square" rtlCol="0">
            <a:spAutoFit/>
          </a:bodyPr>
          <a:lstStyle/>
          <a:p>
            <a:r>
              <a:rPr lang="en-GB" sz="1300" dirty="0"/>
              <a:t>[5] C. Konnaris </a:t>
            </a:r>
            <a:r>
              <a:rPr lang="en-GB" sz="1300" i="1" dirty="0"/>
              <a:t>et al</a:t>
            </a:r>
            <a:r>
              <a:rPr lang="en-GB" sz="1300" dirty="0"/>
              <a:t>., "</a:t>
            </a:r>
            <a:r>
              <a:rPr lang="en-GB" sz="1300" dirty="0" err="1"/>
              <a:t>EthoHand</a:t>
            </a:r>
            <a:r>
              <a:rPr lang="en-GB" sz="1300" dirty="0"/>
              <a:t>: A dexterous robotic hand with ball-joint thumb enables complex in-hand object manipulation," </a:t>
            </a:r>
            <a:r>
              <a:rPr lang="en-GB" sz="1300" i="1" dirty="0" err="1"/>
              <a:t>BioRob</a:t>
            </a:r>
            <a:r>
              <a:rPr lang="en-GB" sz="1300" i="1" dirty="0"/>
              <a:t>, </a:t>
            </a:r>
            <a:r>
              <a:rPr lang="en-GB" sz="1300" dirty="0"/>
              <a:t>2016</a:t>
            </a:r>
          </a:p>
        </p:txBody>
      </p:sp>
    </p:spTree>
    <p:extLst>
      <p:ext uri="{BB962C8B-B14F-4D97-AF65-F5344CB8AC3E}">
        <p14:creationId xmlns:p14="http://schemas.microsoft.com/office/powerpoint/2010/main" val="369468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p:txBody>
          <a:bodyPr/>
          <a:lstStyle/>
          <a:p>
            <a:r>
              <a:rPr lang="en-GB" dirty="0"/>
              <a:t>Objectives</a:t>
            </a:r>
          </a:p>
        </p:txBody>
      </p:sp>
      <p:sp>
        <p:nvSpPr>
          <p:cNvPr id="3" name="Content Placeholder 2">
            <a:extLst>
              <a:ext uri="{FF2B5EF4-FFF2-40B4-BE49-F238E27FC236}">
                <a16:creationId xmlns:a16="http://schemas.microsoft.com/office/drawing/2014/main" id="{D07F0C0B-1EE3-4F58-82CC-07386159754A}"/>
              </a:ext>
            </a:extLst>
          </p:cNvPr>
          <p:cNvSpPr>
            <a:spLocks noGrp="1"/>
          </p:cNvSpPr>
          <p:nvPr>
            <p:ph idx="1"/>
          </p:nvPr>
        </p:nvSpPr>
        <p:spPr>
          <a:xfrm>
            <a:off x="347151" y="1574800"/>
            <a:ext cx="11497697" cy="4013200"/>
          </a:xfrm>
        </p:spPr>
        <p:txBody>
          <a:bodyPr>
            <a:normAutofit lnSpcReduction="10000"/>
          </a:bodyPr>
          <a:lstStyle/>
          <a:p>
            <a:pPr marL="0" indent="0" algn="ctr">
              <a:lnSpc>
                <a:spcPct val="150000"/>
              </a:lnSpc>
              <a:buNone/>
            </a:pPr>
            <a:r>
              <a:rPr lang="en-GB" sz="2800" dirty="0"/>
              <a:t>Design and build </a:t>
            </a:r>
            <a:r>
              <a:rPr lang="en-GB" sz="2800" dirty="0" err="1"/>
              <a:t>Ethohand</a:t>
            </a:r>
            <a:r>
              <a:rPr lang="en-GB" sz="2800" dirty="0"/>
              <a:t> II</a:t>
            </a:r>
          </a:p>
          <a:p>
            <a:pPr marL="0" indent="0" algn="ctr">
              <a:lnSpc>
                <a:spcPct val="150000"/>
              </a:lnSpc>
              <a:buNone/>
            </a:pPr>
            <a:r>
              <a:rPr lang="en-GB" sz="2800" dirty="0"/>
              <a:t>Teleoperation</a:t>
            </a:r>
          </a:p>
          <a:p>
            <a:pPr marL="0" indent="0" algn="ctr">
              <a:lnSpc>
                <a:spcPct val="150000"/>
              </a:lnSpc>
              <a:buNone/>
            </a:pPr>
            <a:r>
              <a:rPr lang="en-GB" sz="2800" dirty="0"/>
              <a:t>Grasping and object manipulation tasks</a:t>
            </a:r>
          </a:p>
          <a:p>
            <a:pPr marL="0" indent="0" algn="ctr">
              <a:lnSpc>
                <a:spcPct val="150000"/>
              </a:lnSpc>
              <a:buNone/>
            </a:pPr>
            <a:r>
              <a:rPr lang="en-GB" sz="2800" dirty="0"/>
              <a:t>Compare with other robot + human hands</a:t>
            </a:r>
          </a:p>
          <a:p>
            <a:pPr marL="0" indent="0" algn="ctr">
              <a:lnSpc>
                <a:spcPct val="150000"/>
              </a:lnSpc>
              <a:buNone/>
            </a:pPr>
            <a:r>
              <a:rPr lang="en-GB" sz="2800" dirty="0"/>
              <a:t>Implement dimensionality reduction techniques</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5</a:t>
            </a:fld>
            <a:endParaRPr lang="en-GB"/>
          </a:p>
        </p:txBody>
      </p:sp>
    </p:spTree>
    <p:extLst>
      <p:ext uri="{BB962C8B-B14F-4D97-AF65-F5344CB8AC3E}">
        <p14:creationId xmlns:p14="http://schemas.microsoft.com/office/powerpoint/2010/main" val="99611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1603115" cy="939997"/>
          </a:xfrm>
        </p:spPr>
        <p:txBody>
          <a:bodyPr/>
          <a:lstStyle/>
          <a:p>
            <a:r>
              <a:rPr lang="en-GB" dirty="0"/>
              <a:t>Method - Thumb</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6</a:t>
            </a:fld>
            <a:endParaRPr lang="en-GB"/>
          </a:p>
        </p:txBody>
      </p:sp>
      <p:sp>
        <p:nvSpPr>
          <p:cNvPr id="5" name="Content Placeholder 2">
            <a:extLst>
              <a:ext uri="{FF2B5EF4-FFF2-40B4-BE49-F238E27FC236}">
                <a16:creationId xmlns:a16="http://schemas.microsoft.com/office/drawing/2014/main" id="{C7A70442-4EFD-4566-84D2-05F8210A4EF9}"/>
              </a:ext>
            </a:extLst>
          </p:cNvPr>
          <p:cNvSpPr>
            <a:spLocks noGrp="1"/>
          </p:cNvSpPr>
          <p:nvPr>
            <p:ph idx="1"/>
          </p:nvPr>
        </p:nvSpPr>
        <p:spPr>
          <a:xfrm>
            <a:off x="327957" y="1257300"/>
            <a:ext cx="11497697" cy="4800600"/>
          </a:xfrm>
        </p:spPr>
        <p:txBody>
          <a:bodyPr/>
          <a:lstStyle/>
          <a:p>
            <a:endParaRPr lang="en-GB" dirty="0"/>
          </a:p>
          <a:p>
            <a:endParaRPr lang="en-GB" dirty="0"/>
          </a:p>
        </p:txBody>
      </p:sp>
      <p:grpSp>
        <p:nvGrpSpPr>
          <p:cNvPr id="54" name="Group 53">
            <a:extLst>
              <a:ext uri="{FF2B5EF4-FFF2-40B4-BE49-F238E27FC236}">
                <a16:creationId xmlns:a16="http://schemas.microsoft.com/office/drawing/2014/main" id="{8C3B1126-9F72-4882-AB23-569CDB21EC2D}"/>
              </a:ext>
            </a:extLst>
          </p:cNvPr>
          <p:cNvGrpSpPr/>
          <p:nvPr/>
        </p:nvGrpSpPr>
        <p:grpSpPr>
          <a:xfrm>
            <a:off x="440884" y="1009117"/>
            <a:ext cx="3792374" cy="2895874"/>
            <a:chOff x="126493" y="847312"/>
            <a:chExt cx="3792374" cy="2895874"/>
          </a:xfrm>
        </p:grpSpPr>
        <p:pic>
          <p:nvPicPr>
            <p:cNvPr id="21" name="Picture 20">
              <a:extLst>
                <a:ext uri="{FF2B5EF4-FFF2-40B4-BE49-F238E27FC236}">
                  <a16:creationId xmlns:a16="http://schemas.microsoft.com/office/drawing/2014/main" id="{8E648919-C732-4F9B-B191-C7B10E2F23E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1642" b="89189" l="6871" r="84211">
                          <a14:foregroundMark x1="74561" y1="12266" x2="74269" y2="12266"/>
                          <a14:foregroundMark x1="82164" y1="27443" x2="84211" y2="46570"/>
                          <a14:foregroundMark x1="9795" y1="69854" x2="8187" y2="83576"/>
                          <a14:foregroundMark x1="8187" y1="83576" x2="16959" y2="89397"/>
                          <a14:foregroundMark x1="16959" y1="89397" x2="23538" y2="85863"/>
                          <a14:foregroundMark x1="7164" y1="75676" x2="6871" y2="81497"/>
                        </a14:backgroundRemoval>
                      </a14:imgEffect>
                    </a14:imgLayer>
                  </a14:imgProps>
                </a:ext>
              </a:extLst>
            </a:blip>
            <a:srcRect l="2192" t="3497" r="7749" b="4372"/>
            <a:stretch/>
          </p:blipFill>
          <p:spPr>
            <a:xfrm>
              <a:off x="126493" y="1014970"/>
              <a:ext cx="3792374" cy="2728216"/>
            </a:xfrm>
            <a:prstGeom prst="rect">
              <a:avLst/>
            </a:prstGeom>
          </p:spPr>
        </p:pic>
        <p:sp>
          <p:nvSpPr>
            <p:cNvPr id="44" name="TextBox 43">
              <a:extLst>
                <a:ext uri="{FF2B5EF4-FFF2-40B4-BE49-F238E27FC236}">
                  <a16:creationId xmlns:a16="http://schemas.microsoft.com/office/drawing/2014/main" id="{5A6E4AB4-3521-4DB6-A131-010980D0A4B7}"/>
                </a:ext>
              </a:extLst>
            </p:cNvPr>
            <p:cNvSpPr txBox="1"/>
            <p:nvPr/>
          </p:nvSpPr>
          <p:spPr>
            <a:xfrm>
              <a:off x="1702900" y="847312"/>
              <a:ext cx="707245" cy="369332"/>
            </a:xfrm>
            <a:prstGeom prst="rect">
              <a:avLst/>
            </a:prstGeom>
            <a:noFill/>
          </p:spPr>
          <p:txBody>
            <a:bodyPr wrap="none" rtlCol="0">
              <a:spAutoFit/>
            </a:bodyPr>
            <a:lstStyle/>
            <a:p>
              <a:r>
                <a:rPr lang="en-GB" dirty="0"/>
                <a:t>TMC</a:t>
              </a:r>
            </a:p>
          </p:txBody>
        </p:sp>
        <p:sp>
          <p:nvSpPr>
            <p:cNvPr id="45" name="TextBox 44">
              <a:extLst>
                <a:ext uri="{FF2B5EF4-FFF2-40B4-BE49-F238E27FC236}">
                  <a16:creationId xmlns:a16="http://schemas.microsoft.com/office/drawing/2014/main" id="{4EF40C6A-F6B6-4DC3-9577-6748B4F89062}"/>
                </a:ext>
              </a:extLst>
            </p:cNvPr>
            <p:cNvSpPr txBox="1"/>
            <p:nvPr/>
          </p:nvSpPr>
          <p:spPr>
            <a:xfrm>
              <a:off x="327755" y="2130390"/>
              <a:ext cx="402674" cy="369332"/>
            </a:xfrm>
            <a:prstGeom prst="rect">
              <a:avLst/>
            </a:prstGeom>
            <a:noFill/>
          </p:spPr>
          <p:txBody>
            <a:bodyPr wrap="none" rtlCol="0">
              <a:spAutoFit/>
            </a:bodyPr>
            <a:lstStyle/>
            <a:p>
              <a:r>
                <a:rPr lang="en-GB" dirty="0"/>
                <a:t>IP</a:t>
              </a:r>
            </a:p>
          </p:txBody>
        </p:sp>
        <p:sp>
          <p:nvSpPr>
            <p:cNvPr id="46" name="TextBox 45">
              <a:extLst>
                <a:ext uri="{FF2B5EF4-FFF2-40B4-BE49-F238E27FC236}">
                  <a16:creationId xmlns:a16="http://schemas.microsoft.com/office/drawing/2014/main" id="{C8C86E07-950A-424A-90E2-C2C79F0C5B7F}"/>
                </a:ext>
              </a:extLst>
            </p:cNvPr>
            <p:cNvSpPr txBox="1"/>
            <p:nvPr/>
          </p:nvSpPr>
          <p:spPr>
            <a:xfrm>
              <a:off x="997258" y="1483741"/>
              <a:ext cx="705642" cy="369332"/>
            </a:xfrm>
            <a:prstGeom prst="rect">
              <a:avLst/>
            </a:prstGeom>
            <a:noFill/>
          </p:spPr>
          <p:txBody>
            <a:bodyPr wrap="none" rtlCol="0">
              <a:spAutoFit/>
            </a:bodyPr>
            <a:lstStyle/>
            <a:p>
              <a:r>
                <a:rPr lang="en-GB" dirty="0"/>
                <a:t>MCP</a:t>
              </a:r>
            </a:p>
          </p:txBody>
        </p:sp>
        <p:cxnSp>
          <p:nvCxnSpPr>
            <p:cNvPr id="48" name="Straight Arrow Connector 47">
              <a:extLst>
                <a:ext uri="{FF2B5EF4-FFF2-40B4-BE49-F238E27FC236}">
                  <a16:creationId xmlns:a16="http://schemas.microsoft.com/office/drawing/2014/main" id="{E1A2EC53-91D4-4C92-BDFE-8261703830D5}"/>
                </a:ext>
              </a:extLst>
            </p:cNvPr>
            <p:cNvCxnSpPr>
              <a:cxnSpLocks/>
            </p:cNvCxnSpPr>
            <p:nvPr/>
          </p:nvCxnSpPr>
          <p:spPr>
            <a:xfrm>
              <a:off x="2278291" y="1180725"/>
              <a:ext cx="443656" cy="6723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180D84-DE84-46D9-AC5F-6CD65A86019C}"/>
                </a:ext>
              </a:extLst>
            </p:cNvPr>
            <p:cNvCxnSpPr>
              <a:cxnSpLocks/>
            </p:cNvCxnSpPr>
            <p:nvPr/>
          </p:nvCxnSpPr>
          <p:spPr>
            <a:xfrm>
              <a:off x="1479664" y="1803800"/>
              <a:ext cx="289103" cy="4482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876C5A3-454B-4BF1-A81A-2021554CA196}"/>
                </a:ext>
              </a:extLst>
            </p:cNvPr>
            <p:cNvCxnSpPr>
              <a:cxnSpLocks/>
            </p:cNvCxnSpPr>
            <p:nvPr/>
          </p:nvCxnSpPr>
          <p:spPr>
            <a:xfrm>
              <a:off x="586242" y="2426808"/>
              <a:ext cx="422732" cy="2373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C303B8CC-1A0D-4407-BDC2-84D986C6CE7B}"/>
              </a:ext>
            </a:extLst>
          </p:cNvPr>
          <p:cNvGrpSpPr/>
          <p:nvPr/>
        </p:nvGrpSpPr>
        <p:grpSpPr>
          <a:xfrm>
            <a:off x="634170" y="4289686"/>
            <a:ext cx="2427112" cy="1849993"/>
            <a:chOff x="382318" y="3924495"/>
            <a:chExt cx="2427112" cy="1849993"/>
          </a:xfrm>
        </p:grpSpPr>
        <p:sp>
          <p:nvSpPr>
            <p:cNvPr id="55" name="TextBox 54">
              <a:extLst>
                <a:ext uri="{FF2B5EF4-FFF2-40B4-BE49-F238E27FC236}">
                  <a16:creationId xmlns:a16="http://schemas.microsoft.com/office/drawing/2014/main" id="{6E6D7A6D-EB2D-4E01-975F-1E0F6914701D}"/>
                </a:ext>
              </a:extLst>
            </p:cNvPr>
            <p:cNvSpPr txBox="1"/>
            <p:nvPr/>
          </p:nvSpPr>
          <p:spPr>
            <a:xfrm>
              <a:off x="738534" y="4295062"/>
              <a:ext cx="2054152" cy="369332"/>
            </a:xfrm>
            <a:prstGeom prst="rect">
              <a:avLst/>
            </a:prstGeom>
            <a:noFill/>
          </p:spPr>
          <p:txBody>
            <a:bodyPr wrap="none" rtlCol="0">
              <a:spAutoFit/>
            </a:bodyPr>
            <a:lstStyle/>
            <a:p>
              <a:r>
                <a:rPr lang="en-GB" dirty="0"/>
                <a:t>Palmar Abduction</a:t>
              </a:r>
            </a:p>
          </p:txBody>
        </p:sp>
        <p:sp>
          <p:nvSpPr>
            <p:cNvPr id="58" name="TextBox 57">
              <a:extLst>
                <a:ext uri="{FF2B5EF4-FFF2-40B4-BE49-F238E27FC236}">
                  <a16:creationId xmlns:a16="http://schemas.microsoft.com/office/drawing/2014/main" id="{CBF8C854-C945-4BC2-9851-C7B0E1A49F16}"/>
                </a:ext>
              </a:extLst>
            </p:cNvPr>
            <p:cNvSpPr txBox="1"/>
            <p:nvPr/>
          </p:nvSpPr>
          <p:spPr>
            <a:xfrm>
              <a:off x="742454" y="4676692"/>
              <a:ext cx="2066976" cy="369332"/>
            </a:xfrm>
            <a:prstGeom prst="rect">
              <a:avLst/>
            </a:prstGeom>
            <a:noFill/>
          </p:spPr>
          <p:txBody>
            <a:bodyPr wrap="none" rtlCol="0">
              <a:spAutoFit/>
            </a:bodyPr>
            <a:lstStyle/>
            <a:p>
              <a:r>
                <a:rPr lang="en-GB" dirty="0"/>
                <a:t>Palmar Adduction</a:t>
              </a:r>
            </a:p>
          </p:txBody>
        </p:sp>
        <p:cxnSp>
          <p:nvCxnSpPr>
            <p:cNvPr id="59" name="Straight Connector 58">
              <a:extLst>
                <a:ext uri="{FF2B5EF4-FFF2-40B4-BE49-F238E27FC236}">
                  <a16:creationId xmlns:a16="http://schemas.microsoft.com/office/drawing/2014/main" id="{ED8DF85D-0D67-4953-9469-79FDA9167C2F}"/>
                </a:ext>
              </a:extLst>
            </p:cNvPr>
            <p:cNvCxnSpPr>
              <a:cxnSpLocks/>
              <a:endCxn id="82" idx="1"/>
            </p:cNvCxnSpPr>
            <p:nvPr/>
          </p:nvCxnSpPr>
          <p:spPr>
            <a:xfrm>
              <a:off x="382318" y="5242988"/>
              <a:ext cx="360901" cy="0"/>
            </a:xfrm>
            <a:prstGeom prst="line">
              <a:avLst/>
            </a:prstGeom>
            <a:ln w="38100">
              <a:solidFill>
                <a:srgbClr val="FF010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5F79282-53ED-42D2-8C65-13EE8752D268}"/>
                </a:ext>
              </a:extLst>
            </p:cNvPr>
            <p:cNvCxnSpPr>
              <a:cxnSpLocks/>
              <a:endCxn id="83" idx="1"/>
            </p:cNvCxnSpPr>
            <p:nvPr/>
          </p:nvCxnSpPr>
          <p:spPr>
            <a:xfrm>
              <a:off x="382318" y="5589822"/>
              <a:ext cx="356216" cy="0"/>
            </a:xfrm>
            <a:prstGeom prst="line">
              <a:avLst/>
            </a:prstGeom>
            <a:ln w="38100">
              <a:solidFill>
                <a:srgbClr val="2C0BF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C228462-0EEC-478F-B12D-A43DD3DA447D}"/>
                </a:ext>
              </a:extLst>
            </p:cNvPr>
            <p:cNvCxnSpPr>
              <a:cxnSpLocks/>
              <a:endCxn id="55" idx="1"/>
            </p:cNvCxnSpPr>
            <p:nvPr/>
          </p:nvCxnSpPr>
          <p:spPr>
            <a:xfrm>
              <a:off x="382318" y="4475136"/>
              <a:ext cx="356216" cy="4592"/>
            </a:xfrm>
            <a:prstGeom prst="line">
              <a:avLst/>
            </a:prstGeom>
            <a:ln w="38100">
              <a:solidFill>
                <a:srgbClr val="66DB79"/>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9DE77CA-8FA2-4F98-855D-EE06C72CD544}"/>
                </a:ext>
              </a:extLst>
            </p:cNvPr>
            <p:cNvCxnSpPr>
              <a:cxnSpLocks/>
              <a:endCxn id="58" idx="1"/>
            </p:cNvCxnSpPr>
            <p:nvPr/>
          </p:nvCxnSpPr>
          <p:spPr>
            <a:xfrm>
              <a:off x="382318" y="4861358"/>
              <a:ext cx="360136" cy="0"/>
            </a:xfrm>
            <a:prstGeom prst="line">
              <a:avLst/>
            </a:prstGeom>
            <a:ln w="38100">
              <a:solidFill>
                <a:srgbClr val="C111C5"/>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2C1A251-A0B1-4290-AAD6-4DEC378B3D63}"/>
                </a:ext>
              </a:extLst>
            </p:cNvPr>
            <p:cNvSpPr txBox="1"/>
            <p:nvPr/>
          </p:nvSpPr>
          <p:spPr>
            <a:xfrm>
              <a:off x="1090601" y="3924495"/>
              <a:ext cx="1054776" cy="369332"/>
            </a:xfrm>
            <a:prstGeom prst="rect">
              <a:avLst/>
            </a:prstGeom>
            <a:noFill/>
          </p:spPr>
          <p:txBody>
            <a:bodyPr wrap="none" rtlCol="0">
              <a:spAutoFit/>
            </a:bodyPr>
            <a:lstStyle/>
            <a:p>
              <a:r>
                <a:rPr lang="en-GB" u="sng" dirty="0"/>
                <a:t>Tendons</a:t>
              </a:r>
            </a:p>
          </p:txBody>
        </p:sp>
        <p:sp>
          <p:nvSpPr>
            <p:cNvPr id="82" name="TextBox 81">
              <a:extLst>
                <a:ext uri="{FF2B5EF4-FFF2-40B4-BE49-F238E27FC236}">
                  <a16:creationId xmlns:a16="http://schemas.microsoft.com/office/drawing/2014/main" id="{C7CC8210-0AC3-4FA4-A48D-FB7AA9FAC2FA}"/>
                </a:ext>
              </a:extLst>
            </p:cNvPr>
            <p:cNvSpPr txBox="1"/>
            <p:nvPr/>
          </p:nvSpPr>
          <p:spPr>
            <a:xfrm>
              <a:off x="743219" y="5058322"/>
              <a:ext cx="1989327" cy="369332"/>
            </a:xfrm>
            <a:prstGeom prst="rect">
              <a:avLst/>
            </a:prstGeom>
            <a:noFill/>
          </p:spPr>
          <p:txBody>
            <a:bodyPr wrap="none" rtlCol="0">
              <a:spAutoFit/>
            </a:bodyPr>
            <a:lstStyle/>
            <a:p>
              <a:r>
                <a:rPr lang="en-GB" dirty="0"/>
                <a:t>Radial Abduction</a:t>
              </a:r>
            </a:p>
          </p:txBody>
        </p:sp>
        <p:sp>
          <p:nvSpPr>
            <p:cNvPr id="83" name="TextBox 82">
              <a:extLst>
                <a:ext uri="{FF2B5EF4-FFF2-40B4-BE49-F238E27FC236}">
                  <a16:creationId xmlns:a16="http://schemas.microsoft.com/office/drawing/2014/main" id="{84777C43-78D3-4B56-BC7F-5FD97500608D}"/>
                </a:ext>
              </a:extLst>
            </p:cNvPr>
            <p:cNvSpPr txBox="1"/>
            <p:nvPr/>
          </p:nvSpPr>
          <p:spPr>
            <a:xfrm>
              <a:off x="738534" y="5405156"/>
              <a:ext cx="2002151" cy="369332"/>
            </a:xfrm>
            <a:prstGeom prst="rect">
              <a:avLst/>
            </a:prstGeom>
            <a:noFill/>
          </p:spPr>
          <p:txBody>
            <a:bodyPr wrap="none" rtlCol="0">
              <a:spAutoFit/>
            </a:bodyPr>
            <a:lstStyle/>
            <a:p>
              <a:r>
                <a:rPr lang="en-GB" dirty="0"/>
                <a:t>Radial Adduction</a:t>
              </a:r>
            </a:p>
          </p:txBody>
        </p:sp>
      </p:grpSp>
      <p:sp>
        <p:nvSpPr>
          <p:cNvPr id="93" name="TextBox 92">
            <a:extLst>
              <a:ext uri="{FF2B5EF4-FFF2-40B4-BE49-F238E27FC236}">
                <a16:creationId xmlns:a16="http://schemas.microsoft.com/office/drawing/2014/main" id="{AA877082-110E-43D1-A8BB-AB886DBEE6A6}"/>
              </a:ext>
            </a:extLst>
          </p:cNvPr>
          <p:cNvSpPr txBox="1"/>
          <p:nvPr/>
        </p:nvSpPr>
        <p:spPr>
          <a:xfrm>
            <a:off x="4467284" y="6189565"/>
            <a:ext cx="3293979" cy="400110"/>
          </a:xfrm>
          <a:prstGeom prst="rect">
            <a:avLst/>
          </a:prstGeom>
          <a:solidFill>
            <a:schemeClr val="accent5">
              <a:lumMod val="60000"/>
              <a:lumOff val="40000"/>
            </a:schemeClr>
          </a:solidFill>
        </p:spPr>
        <p:txBody>
          <a:bodyPr wrap="none" rtlCol="0">
            <a:spAutoFit/>
          </a:bodyPr>
          <a:lstStyle/>
          <a:p>
            <a:r>
              <a:rPr lang="en-GB" sz="2000" dirty="0">
                <a:ln w="0"/>
                <a:effectLst>
                  <a:outerShdw blurRad="38100" dist="19050" dir="2700000" algn="tl" rotWithShape="0">
                    <a:schemeClr val="dk1">
                      <a:alpha val="40000"/>
                    </a:schemeClr>
                  </a:outerShdw>
                </a:effectLst>
              </a:rPr>
              <a:t>Thumb = 4DoF = 8 Tendons</a:t>
            </a:r>
          </a:p>
        </p:txBody>
      </p:sp>
      <p:grpSp>
        <p:nvGrpSpPr>
          <p:cNvPr id="107" name="Group 106">
            <a:extLst>
              <a:ext uri="{FF2B5EF4-FFF2-40B4-BE49-F238E27FC236}">
                <a16:creationId xmlns:a16="http://schemas.microsoft.com/office/drawing/2014/main" id="{DF213A52-93A7-4F4D-AC20-9F9F8A3B9F74}"/>
              </a:ext>
            </a:extLst>
          </p:cNvPr>
          <p:cNvGrpSpPr/>
          <p:nvPr/>
        </p:nvGrpSpPr>
        <p:grpSpPr>
          <a:xfrm>
            <a:off x="3458658" y="1057356"/>
            <a:ext cx="5819688" cy="5695270"/>
            <a:chOff x="3458658" y="1057356"/>
            <a:chExt cx="5819688" cy="5695270"/>
          </a:xfrm>
        </p:grpSpPr>
        <p:grpSp>
          <p:nvGrpSpPr>
            <p:cNvPr id="29" name="Group 28">
              <a:extLst>
                <a:ext uri="{FF2B5EF4-FFF2-40B4-BE49-F238E27FC236}">
                  <a16:creationId xmlns:a16="http://schemas.microsoft.com/office/drawing/2014/main" id="{0A6EA321-1B6C-41F9-93D5-2CEEABE847B5}"/>
                </a:ext>
              </a:extLst>
            </p:cNvPr>
            <p:cNvGrpSpPr/>
            <p:nvPr/>
          </p:nvGrpSpPr>
          <p:grpSpPr>
            <a:xfrm>
              <a:off x="3458658" y="1057356"/>
              <a:ext cx="5819688" cy="5695270"/>
              <a:chOff x="3118469" y="1565635"/>
              <a:chExt cx="5819688" cy="5695270"/>
            </a:xfrm>
          </p:grpSpPr>
          <p:grpSp>
            <p:nvGrpSpPr>
              <p:cNvPr id="6" name="Group 5">
                <a:extLst>
                  <a:ext uri="{FF2B5EF4-FFF2-40B4-BE49-F238E27FC236}">
                    <a16:creationId xmlns:a16="http://schemas.microsoft.com/office/drawing/2014/main" id="{FD0A93F3-6BD7-4027-ABBB-9FF48EC407AD}"/>
                  </a:ext>
                </a:extLst>
              </p:cNvPr>
              <p:cNvGrpSpPr/>
              <p:nvPr/>
            </p:nvGrpSpPr>
            <p:grpSpPr>
              <a:xfrm>
                <a:off x="3118469" y="1565635"/>
                <a:ext cx="5819688" cy="5695270"/>
                <a:chOff x="-91815" y="0"/>
                <a:chExt cx="10146903" cy="9646716"/>
              </a:xfrm>
            </p:grpSpPr>
            <p:grpSp>
              <p:nvGrpSpPr>
                <p:cNvPr id="7" name="Group 6">
                  <a:extLst>
                    <a:ext uri="{FF2B5EF4-FFF2-40B4-BE49-F238E27FC236}">
                      <a16:creationId xmlns:a16="http://schemas.microsoft.com/office/drawing/2014/main" id="{D7822BE8-A7C7-485E-8D48-17C7D314CDAB}"/>
                    </a:ext>
                  </a:extLst>
                </p:cNvPr>
                <p:cNvGrpSpPr/>
                <p:nvPr/>
              </p:nvGrpSpPr>
              <p:grpSpPr>
                <a:xfrm>
                  <a:off x="-91815" y="0"/>
                  <a:ext cx="7743410" cy="7156173"/>
                  <a:chOff x="-91815" y="0"/>
                  <a:chExt cx="7743410" cy="7156173"/>
                </a:xfrm>
              </p:grpSpPr>
              <p:pic>
                <p:nvPicPr>
                  <p:cNvPr id="15" name="Picture 14">
                    <a:extLst>
                      <a:ext uri="{FF2B5EF4-FFF2-40B4-BE49-F238E27FC236}">
                        <a16:creationId xmlns:a16="http://schemas.microsoft.com/office/drawing/2014/main" id="{F9C2B0C8-0BF9-445E-84E3-3C9670FBC0F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268" b="96707" l="9677" r="89785">
                                <a14:foregroundMark x1="43548" y1="89146" x2="44624" y2="96098"/>
                                <a14:foregroundMark x1="44624" y1="96098" x2="60484" y2="96829"/>
                                <a14:foregroundMark x1="60484" y1="96829" x2="67204" y2="89878"/>
                                <a14:foregroundMark x1="67204" y1="89878" x2="67204" y2="89024"/>
                                <a14:foregroundMark x1="18280" y1="9512" x2="26613" y2="3293"/>
                                <a14:foregroundMark x1="26613" y1="3293" x2="42204" y2="4268"/>
                                <a14:foregroundMark x1="42204" y1="4268" x2="47043" y2="9390"/>
                              </a14:backgroundRemoval>
                            </a14:imgEffect>
                          </a14:imgLayer>
                        </a14:imgProps>
                      </a:ext>
                    </a:extLst>
                  </a:blip>
                  <a:stretch>
                    <a:fillRect/>
                  </a:stretch>
                </p:blipFill>
                <p:spPr>
                  <a:xfrm>
                    <a:off x="4540405" y="0"/>
                    <a:ext cx="3111190" cy="6858000"/>
                  </a:xfrm>
                  <a:prstGeom prst="rect">
                    <a:avLst/>
                  </a:prstGeom>
                </p:spPr>
              </p:pic>
              <p:pic>
                <p:nvPicPr>
                  <p:cNvPr id="16" name="Picture 15">
                    <a:extLst>
                      <a:ext uri="{FF2B5EF4-FFF2-40B4-BE49-F238E27FC236}">
                        <a16:creationId xmlns:a16="http://schemas.microsoft.com/office/drawing/2014/main" id="{C5984FDC-7868-411E-BB75-9C7AF81268D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633" b="89679" l="8591" r="90637">
                                <a14:foregroundMark x1="10425" y1="46560" x2="8591" y2="61239"/>
                                <a14:foregroundMark x1="8591" y1="61239" x2="11486" y2="71101"/>
                                <a14:foregroundMark x1="90637" y1="43349" x2="89189" y2="62385"/>
                              </a14:backgroundRemoval>
                            </a14:imgEffect>
                          </a14:imgLayer>
                        </a14:imgProps>
                      </a:ext>
                    </a:extLst>
                  </a:blip>
                  <a:stretch>
                    <a:fillRect/>
                  </a:stretch>
                </p:blipFill>
                <p:spPr>
                  <a:xfrm>
                    <a:off x="-91815" y="4001288"/>
                    <a:ext cx="7496468" cy="3154885"/>
                  </a:xfrm>
                  <a:prstGeom prst="rect">
                    <a:avLst/>
                  </a:prstGeom>
                </p:spPr>
              </p:pic>
            </p:grpSp>
            <p:cxnSp>
              <p:nvCxnSpPr>
                <p:cNvPr id="9" name="Straight Connector 8">
                  <a:extLst>
                    <a:ext uri="{FF2B5EF4-FFF2-40B4-BE49-F238E27FC236}">
                      <a16:creationId xmlns:a16="http://schemas.microsoft.com/office/drawing/2014/main" id="{699E4E38-CB67-4D38-8D7D-786A9511F113}"/>
                    </a:ext>
                  </a:extLst>
                </p:cNvPr>
                <p:cNvCxnSpPr>
                  <a:cxnSpLocks/>
                </p:cNvCxnSpPr>
                <p:nvPr/>
              </p:nvCxnSpPr>
              <p:spPr>
                <a:xfrm>
                  <a:off x="6672072" y="4899991"/>
                  <a:ext cx="532082" cy="9939"/>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F797A6F-B766-4A6D-82B0-7845AE21C986}"/>
                    </a:ext>
                  </a:extLst>
                </p:cNvPr>
                <p:cNvCxnSpPr>
                  <a:cxnSpLocks/>
                </p:cNvCxnSpPr>
                <p:nvPr/>
              </p:nvCxnSpPr>
              <p:spPr>
                <a:xfrm flipV="1">
                  <a:off x="5221357" y="4899991"/>
                  <a:ext cx="1450715" cy="599227"/>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Partial Circle 10">
                  <a:extLst>
                    <a:ext uri="{FF2B5EF4-FFF2-40B4-BE49-F238E27FC236}">
                      <a16:creationId xmlns:a16="http://schemas.microsoft.com/office/drawing/2014/main" id="{0F2C583F-E1ED-4804-9EF1-9A614C89CDBB}"/>
                    </a:ext>
                  </a:extLst>
                </p:cNvPr>
                <p:cNvSpPr/>
                <p:nvPr/>
              </p:nvSpPr>
              <p:spPr>
                <a:xfrm>
                  <a:off x="2703443" y="2027584"/>
                  <a:ext cx="7351645" cy="7619132"/>
                </a:xfrm>
                <a:prstGeom prst="pie">
                  <a:avLst>
                    <a:gd name="adj1" fmla="val 10745144"/>
                    <a:gd name="adj2" fmla="val 15572664"/>
                  </a:avLst>
                </a:prstGeom>
                <a:noFill/>
                <a:ln w="38100">
                  <a:solidFill>
                    <a:srgbClr val="D49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2" name="TextBox 11">
                  <a:extLst>
                    <a:ext uri="{FF2B5EF4-FFF2-40B4-BE49-F238E27FC236}">
                      <a16:creationId xmlns:a16="http://schemas.microsoft.com/office/drawing/2014/main" id="{1E7A83A8-3247-4B89-80CE-270B6FDFC668}"/>
                    </a:ext>
                  </a:extLst>
                </p:cNvPr>
                <p:cNvSpPr txBox="1"/>
                <p:nvPr/>
              </p:nvSpPr>
              <p:spPr>
                <a:xfrm>
                  <a:off x="2541540" y="2949563"/>
                  <a:ext cx="1335139" cy="781974"/>
                </a:xfrm>
                <a:prstGeom prst="rect">
                  <a:avLst/>
                </a:prstGeom>
                <a:noFill/>
              </p:spPr>
              <p:txBody>
                <a:bodyPr wrap="square" rtlCol="0">
                  <a:spAutoFit/>
                </a:bodyPr>
                <a:lstStyle/>
                <a:p>
                  <a:r>
                    <a:rPr lang="en-GB" sz="2400" dirty="0">
                      <a:ln w="0"/>
                      <a:solidFill>
                        <a:srgbClr val="FF0000"/>
                      </a:solidFill>
                      <a:effectLst>
                        <a:outerShdw blurRad="38100" dist="19050" dir="2700000" algn="tl" rotWithShape="0">
                          <a:schemeClr val="dk1">
                            <a:alpha val="40000"/>
                          </a:schemeClr>
                        </a:outerShdw>
                      </a:effectLst>
                    </a:rPr>
                    <a:t>80</a:t>
                  </a:r>
                  <a:r>
                    <a:rPr lang="en-GB" sz="2400" dirty="0">
                      <a:ln w="0"/>
                      <a:solidFill>
                        <a:srgbClr val="FF0000"/>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⁰</a:t>
                  </a:r>
                  <a:endParaRPr lang="en-GB" sz="2400" dirty="0">
                    <a:ln w="0"/>
                    <a:solidFill>
                      <a:srgbClr val="FF0000"/>
                    </a:solidFill>
                    <a:effectLst>
                      <a:outerShdw blurRad="38100" dist="19050" dir="2700000" algn="tl" rotWithShape="0">
                        <a:schemeClr val="dk1">
                          <a:alpha val="40000"/>
                        </a:schemeClr>
                      </a:outerShdw>
                    </a:effectLst>
                  </a:endParaRPr>
                </a:p>
              </p:txBody>
            </p:sp>
            <p:cxnSp>
              <p:nvCxnSpPr>
                <p:cNvPr id="13" name="Straight Connector 12">
                  <a:extLst>
                    <a:ext uri="{FF2B5EF4-FFF2-40B4-BE49-F238E27FC236}">
                      <a16:creationId xmlns:a16="http://schemas.microsoft.com/office/drawing/2014/main" id="{1DAAA8EB-946A-4840-A326-5C3019BCF781}"/>
                    </a:ext>
                  </a:extLst>
                </p:cNvPr>
                <p:cNvCxnSpPr>
                  <a:cxnSpLocks/>
                </p:cNvCxnSpPr>
                <p:nvPr/>
              </p:nvCxnSpPr>
              <p:spPr>
                <a:xfrm flipV="1">
                  <a:off x="5221357" y="6291470"/>
                  <a:ext cx="1982797" cy="1"/>
                </a:xfrm>
                <a:prstGeom prst="line">
                  <a:avLst/>
                </a:prstGeom>
                <a:ln w="38100">
                  <a:solidFill>
                    <a:srgbClr val="C111C5"/>
                  </a:solidFill>
                </a:ln>
              </p:spPr>
              <p:style>
                <a:lnRef idx="1">
                  <a:schemeClr val="accent1"/>
                </a:lnRef>
                <a:fillRef idx="0">
                  <a:schemeClr val="accent1"/>
                </a:fillRef>
                <a:effectRef idx="0">
                  <a:schemeClr val="accent1"/>
                </a:effectRef>
                <a:fontRef idx="minor">
                  <a:schemeClr val="tx1"/>
                </a:fontRef>
              </p:style>
            </p:cxnSp>
          </p:grpSp>
          <p:sp>
            <p:nvSpPr>
              <p:cNvPr id="22" name="TextBox 21">
                <a:extLst>
                  <a:ext uri="{FF2B5EF4-FFF2-40B4-BE49-F238E27FC236}">
                    <a16:creationId xmlns:a16="http://schemas.microsoft.com/office/drawing/2014/main" id="{2E3368A0-B42F-40C3-9EB9-9A10CE6AD2FB}"/>
                  </a:ext>
                </a:extLst>
              </p:cNvPr>
              <p:cNvSpPr txBox="1"/>
              <p:nvPr/>
            </p:nvSpPr>
            <p:spPr>
              <a:xfrm>
                <a:off x="5352163" y="5556003"/>
                <a:ext cx="1152751" cy="461665"/>
              </a:xfrm>
              <a:prstGeom prst="rect">
                <a:avLst/>
              </a:prstGeom>
              <a:noFill/>
            </p:spPr>
            <p:txBody>
              <a:bodyPr wrap="none" rtlCol="0">
                <a:spAutoFit/>
              </a:bodyPr>
              <a:lstStyle/>
              <a:p>
                <a:r>
                  <a:rPr lang="en-GB" sz="2400" dirty="0"/>
                  <a:t>Palmar</a:t>
                </a:r>
              </a:p>
            </p:txBody>
          </p:sp>
        </p:grpSp>
        <p:cxnSp>
          <p:nvCxnSpPr>
            <p:cNvPr id="56" name="Straight Connector 55">
              <a:extLst>
                <a:ext uri="{FF2B5EF4-FFF2-40B4-BE49-F238E27FC236}">
                  <a16:creationId xmlns:a16="http://schemas.microsoft.com/office/drawing/2014/main" id="{2A433BE7-D999-437E-80E8-50BBF2A72948}"/>
                </a:ext>
              </a:extLst>
            </p:cNvPr>
            <p:cNvCxnSpPr>
              <a:cxnSpLocks/>
            </p:cNvCxnSpPr>
            <p:nvPr/>
          </p:nvCxnSpPr>
          <p:spPr>
            <a:xfrm>
              <a:off x="6629554" y="2232660"/>
              <a:ext cx="127007" cy="59535"/>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07E0CDC-44A5-4370-A59D-AEC891FDF9DE}"/>
                </a:ext>
              </a:extLst>
            </p:cNvPr>
            <p:cNvCxnSpPr>
              <a:cxnSpLocks/>
            </p:cNvCxnSpPr>
            <p:nvPr/>
          </p:nvCxnSpPr>
          <p:spPr>
            <a:xfrm flipH="1">
              <a:off x="6685383" y="2292195"/>
              <a:ext cx="71178" cy="116621"/>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E3FBEA8-D9C0-43E6-BEEC-63D846BCA187}"/>
                </a:ext>
              </a:extLst>
            </p:cNvPr>
            <p:cNvCxnSpPr>
              <a:cxnSpLocks/>
            </p:cNvCxnSpPr>
            <p:nvPr/>
          </p:nvCxnSpPr>
          <p:spPr>
            <a:xfrm flipH="1">
              <a:off x="5061866" y="4425750"/>
              <a:ext cx="93062" cy="112627"/>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440629B-6F48-4B32-A80D-E0FEF0822E56}"/>
                </a:ext>
              </a:extLst>
            </p:cNvPr>
            <p:cNvCxnSpPr>
              <a:cxnSpLocks/>
            </p:cNvCxnSpPr>
            <p:nvPr/>
          </p:nvCxnSpPr>
          <p:spPr>
            <a:xfrm>
              <a:off x="4961970" y="4425750"/>
              <a:ext cx="96079" cy="100628"/>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grpSp>
      <p:grpSp>
        <p:nvGrpSpPr>
          <p:cNvPr id="106" name="Group 105">
            <a:extLst>
              <a:ext uri="{FF2B5EF4-FFF2-40B4-BE49-F238E27FC236}">
                <a16:creationId xmlns:a16="http://schemas.microsoft.com/office/drawing/2014/main" id="{AEC15CD4-8727-4912-A14E-5848DE21A814}"/>
              </a:ext>
            </a:extLst>
          </p:cNvPr>
          <p:cNvGrpSpPr/>
          <p:nvPr/>
        </p:nvGrpSpPr>
        <p:grpSpPr>
          <a:xfrm>
            <a:off x="7170102" y="-646217"/>
            <a:ext cx="6360274" cy="7146605"/>
            <a:chOff x="7183078" y="-396715"/>
            <a:chExt cx="6360274" cy="7146605"/>
          </a:xfrm>
        </p:grpSpPr>
        <p:cxnSp>
          <p:nvCxnSpPr>
            <p:cNvPr id="65" name="Straight Connector 64">
              <a:extLst>
                <a:ext uri="{FF2B5EF4-FFF2-40B4-BE49-F238E27FC236}">
                  <a16:creationId xmlns:a16="http://schemas.microsoft.com/office/drawing/2014/main" id="{1996887D-AEE1-40D1-89AD-7F1AE71EAB09}"/>
                </a:ext>
              </a:extLst>
            </p:cNvPr>
            <p:cNvCxnSpPr>
              <a:cxnSpLocks/>
            </p:cNvCxnSpPr>
            <p:nvPr/>
          </p:nvCxnSpPr>
          <p:spPr>
            <a:xfrm flipH="1">
              <a:off x="9547090" y="5264458"/>
              <a:ext cx="53157" cy="88529"/>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3577B8CB-77EB-4E87-8DD4-787E78FB8FEB}"/>
                </a:ext>
              </a:extLst>
            </p:cNvPr>
            <p:cNvGrpSpPr/>
            <p:nvPr/>
          </p:nvGrpSpPr>
          <p:grpSpPr>
            <a:xfrm>
              <a:off x="7183078" y="-396715"/>
              <a:ext cx="6360274" cy="7146605"/>
              <a:chOff x="6421005" y="-288605"/>
              <a:chExt cx="6360274" cy="7146605"/>
            </a:xfrm>
          </p:grpSpPr>
          <p:grpSp>
            <p:nvGrpSpPr>
              <p:cNvPr id="63" name="Group 62">
                <a:extLst>
                  <a:ext uri="{FF2B5EF4-FFF2-40B4-BE49-F238E27FC236}">
                    <a16:creationId xmlns:a16="http://schemas.microsoft.com/office/drawing/2014/main" id="{645E93D4-F864-4655-8C97-E1519DDBE334}"/>
                  </a:ext>
                </a:extLst>
              </p:cNvPr>
              <p:cNvGrpSpPr/>
              <p:nvPr/>
            </p:nvGrpSpPr>
            <p:grpSpPr>
              <a:xfrm>
                <a:off x="6421005" y="-288605"/>
                <a:ext cx="6360274" cy="7146605"/>
                <a:chOff x="6421005" y="-288605"/>
                <a:chExt cx="6360274" cy="7146605"/>
              </a:xfrm>
            </p:grpSpPr>
            <p:grpSp>
              <p:nvGrpSpPr>
                <p:cNvPr id="31" name="Group 30">
                  <a:extLst>
                    <a:ext uri="{FF2B5EF4-FFF2-40B4-BE49-F238E27FC236}">
                      <a16:creationId xmlns:a16="http://schemas.microsoft.com/office/drawing/2014/main" id="{7D880DD0-0A59-481A-BA54-8D81793B9DDF}"/>
                    </a:ext>
                  </a:extLst>
                </p:cNvPr>
                <p:cNvGrpSpPr/>
                <p:nvPr/>
              </p:nvGrpSpPr>
              <p:grpSpPr>
                <a:xfrm>
                  <a:off x="6421005" y="-288605"/>
                  <a:ext cx="6360274" cy="7146605"/>
                  <a:chOff x="7300526" y="-389011"/>
                  <a:chExt cx="6360274" cy="7146605"/>
                </a:xfrm>
              </p:grpSpPr>
              <p:grpSp>
                <p:nvGrpSpPr>
                  <p:cNvPr id="20" name="Group 19">
                    <a:extLst>
                      <a:ext uri="{FF2B5EF4-FFF2-40B4-BE49-F238E27FC236}">
                        <a16:creationId xmlns:a16="http://schemas.microsoft.com/office/drawing/2014/main" id="{27BE3B6F-D535-4638-96F4-C29E2F59EE50}"/>
                      </a:ext>
                    </a:extLst>
                  </p:cNvPr>
                  <p:cNvGrpSpPr/>
                  <p:nvPr/>
                </p:nvGrpSpPr>
                <p:grpSpPr>
                  <a:xfrm>
                    <a:off x="7300526" y="-389011"/>
                    <a:ext cx="5514080" cy="7146605"/>
                    <a:chOff x="4627953" y="-339405"/>
                    <a:chExt cx="5514080" cy="7146605"/>
                  </a:xfrm>
                </p:grpSpPr>
                <p:pic>
                  <p:nvPicPr>
                    <p:cNvPr id="17" name="Picture 16">
                      <a:extLst>
                        <a:ext uri="{FF2B5EF4-FFF2-40B4-BE49-F238E27FC236}">
                          <a16:creationId xmlns:a16="http://schemas.microsoft.com/office/drawing/2014/main" id="{A53CD28B-6146-4C6D-9355-B18C4FAC6978}"/>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4627953" y="221508"/>
                      <a:ext cx="5267325" cy="6457950"/>
                    </a:xfrm>
                    <a:prstGeom prst="rect">
                      <a:avLst/>
                    </a:prstGeom>
                  </p:spPr>
                </p:pic>
                <p:pic>
                  <p:nvPicPr>
                    <p:cNvPr id="19" name="Picture 18">
                      <a:extLst>
                        <a:ext uri="{FF2B5EF4-FFF2-40B4-BE49-F238E27FC236}">
                          <a16:creationId xmlns:a16="http://schemas.microsoft.com/office/drawing/2014/main" id="{7ED5BD68-C416-48DC-A0CB-CA6A88BF9EE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987" b="90276" l="10000" r="90000">
                                  <a14:foregroundMark x1="37872" y1="90276" x2="43191" y2="90013"/>
                                </a14:backgroundRemoval>
                              </a14:imgEffect>
                            </a14:imgLayer>
                          </a14:imgProps>
                        </a:ext>
                      </a:extLst>
                    </a:blip>
                    <a:stretch>
                      <a:fillRect/>
                    </a:stretch>
                  </p:blipFill>
                  <p:spPr>
                    <a:xfrm>
                      <a:off x="5633415" y="-339405"/>
                      <a:ext cx="4306556" cy="7146605"/>
                    </a:xfrm>
                    <a:prstGeom prst="rect">
                      <a:avLst/>
                    </a:prstGeom>
                  </p:spPr>
                </p:pic>
                <p:pic>
                  <p:nvPicPr>
                    <p:cNvPr id="18" name="Picture 17">
                      <a:extLst>
                        <a:ext uri="{FF2B5EF4-FFF2-40B4-BE49-F238E27FC236}">
                          <a16:creationId xmlns:a16="http://schemas.microsoft.com/office/drawing/2014/main" id="{AAC87EFF-4401-4181-B415-73B1457C118F}"/>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6609" b="89943" l="9833" r="89981">
                                  <a14:foregroundMark x1="39147" y1="11207" x2="46197" y2="6609"/>
                                  <a14:foregroundMark x1="46197" y1="6609" x2="50093" y2="9195"/>
                                </a14:backgroundRemoval>
                              </a14:imgEffect>
                            </a14:imgLayer>
                          </a14:imgProps>
                        </a:ext>
                      </a:extLst>
                    </a:blip>
                    <a:stretch>
                      <a:fillRect/>
                    </a:stretch>
                  </p:blipFill>
                  <p:spPr>
                    <a:xfrm>
                      <a:off x="5008058" y="26142"/>
                      <a:ext cx="5133975" cy="6629400"/>
                    </a:xfrm>
                    <a:prstGeom prst="rect">
                      <a:avLst/>
                    </a:prstGeom>
                  </p:spPr>
                </p:pic>
              </p:grpSp>
              <p:sp>
                <p:nvSpPr>
                  <p:cNvPr id="23" name="TextBox 22">
                    <a:extLst>
                      <a:ext uri="{FF2B5EF4-FFF2-40B4-BE49-F238E27FC236}">
                        <a16:creationId xmlns:a16="http://schemas.microsoft.com/office/drawing/2014/main" id="{0C4690FC-DED6-4FE8-BA6B-931285A2933A}"/>
                      </a:ext>
                    </a:extLst>
                  </p:cNvPr>
                  <p:cNvSpPr txBox="1"/>
                  <p:nvPr/>
                </p:nvSpPr>
                <p:spPr>
                  <a:xfrm>
                    <a:off x="10035054" y="6258979"/>
                    <a:ext cx="1064715" cy="461665"/>
                  </a:xfrm>
                  <a:prstGeom prst="rect">
                    <a:avLst/>
                  </a:prstGeom>
                  <a:noFill/>
                </p:spPr>
                <p:txBody>
                  <a:bodyPr wrap="none" rtlCol="0">
                    <a:spAutoFit/>
                  </a:bodyPr>
                  <a:lstStyle/>
                  <a:p>
                    <a:r>
                      <a:rPr lang="en-GB" sz="2400" dirty="0"/>
                      <a:t>Radial</a:t>
                    </a:r>
                  </a:p>
                </p:txBody>
              </p:sp>
              <p:sp>
                <p:nvSpPr>
                  <p:cNvPr id="24" name="Partial Circle 23">
                    <a:extLst>
                      <a:ext uri="{FF2B5EF4-FFF2-40B4-BE49-F238E27FC236}">
                        <a16:creationId xmlns:a16="http://schemas.microsoft.com/office/drawing/2014/main" id="{343199E1-9853-4149-A54D-ABF5F7C86208}"/>
                      </a:ext>
                    </a:extLst>
                  </p:cNvPr>
                  <p:cNvSpPr/>
                  <p:nvPr/>
                </p:nvSpPr>
                <p:spPr>
                  <a:xfrm>
                    <a:off x="9444313" y="971008"/>
                    <a:ext cx="4216487" cy="4498216"/>
                  </a:xfrm>
                  <a:prstGeom prst="pie">
                    <a:avLst>
                      <a:gd name="adj1" fmla="val 7132729"/>
                      <a:gd name="adj2" fmla="val 14273420"/>
                    </a:avLst>
                  </a:prstGeom>
                  <a:noFill/>
                  <a:ln w="38100">
                    <a:solidFill>
                      <a:srgbClr val="D49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cxnSp>
                <p:nvCxnSpPr>
                  <p:cNvPr id="26" name="Straight Connector 25">
                    <a:extLst>
                      <a:ext uri="{FF2B5EF4-FFF2-40B4-BE49-F238E27FC236}">
                        <a16:creationId xmlns:a16="http://schemas.microsoft.com/office/drawing/2014/main" id="{7E3A520B-DE68-4FC2-821D-D119CA485A67}"/>
                      </a:ext>
                    </a:extLst>
                  </p:cNvPr>
                  <p:cNvCxnSpPr/>
                  <p:nvPr/>
                </p:nvCxnSpPr>
                <p:spPr>
                  <a:xfrm flipH="1">
                    <a:off x="9144000" y="3220116"/>
                    <a:ext cx="2408556" cy="0"/>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218A687-B8F7-4C18-B583-FF420F89216C}"/>
                      </a:ext>
                    </a:extLst>
                  </p:cNvPr>
                  <p:cNvSpPr txBox="1"/>
                  <p:nvPr/>
                </p:nvSpPr>
                <p:spPr>
                  <a:xfrm>
                    <a:off x="9180496" y="1864512"/>
                    <a:ext cx="585271" cy="400110"/>
                  </a:xfrm>
                  <a:prstGeom prst="rect">
                    <a:avLst/>
                  </a:prstGeom>
                  <a:noFill/>
                </p:spPr>
                <p:txBody>
                  <a:bodyPr wrap="square" rtlCol="0">
                    <a:spAutoFit/>
                  </a:bodyPr>
                  <a:lstStyle/>
                  <a:p>
                    <a:r>
                      <a:rPr lang="en-GB"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55⁰</a:t>
                    </a:r>
                    <a:endParaRPr lang="en-GB" sz="2000" dirty="0">
                      <a:ln w="0"/>
                      <a:effectLst>
                        <a:outerShdw blurRad="38100" dist="19050" dir="2700000" algn="tl" rotWithShape="0">
                          <a:schemeClr val="dk1">
                            <a:alpha val="40000"/>
                          </a:schemeClr>
                        </a:outerShdw>
                      </a:effectLst>
                    </a:endParaRPr>
                  </a:p>
                </p:txBody>
              </p:sp>
              <p:sp>
                <p:nvSpPr>
                  <p:cNvPr id="28" name="TextBox 27">
                    <a:extLst>
                      <a:ext uri="{FF2B5EF4-FFF2-40B4-BE49-F238E27FC236}">
                        <a16:creationId xmlns:a16="http://schemas.microsoft.com/office/drawing/2014/main" id="{79CFBEDA-F755-4AFA-9617-2D48BC5F42C6}"/>
                      </a:ext>
                    </a:extLst>
                  </p:cNvPr>
                  <p:cNvSpPr txBox="1"/>
                  <p:nvPr/>
                </p:nvSpPr>
                <p:spPr>
                  <a:xfrm>
                    <a:off x="9140533" y="4258457"/>
                    <a:ext cx="585271" cy="400110"/>
                  </a:xfrm>
                  <a:prstGeom prst="rect">
                    <a:avLst/>
                  </a:prstGeom>
                  <a:noFill/>
                </p:spPr>
                <p:txBody>
                  <a:bodyPr wrap="square" rtlCol="0">
                    <a:spAutoFit/>
                  </a:bodyPr>
                  <a:lstStyle/>
                  <a:p>
                    <a:r>
                      <a:rPr lang="en-GB"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55⁰</a:t>
                    </a:r>
                    <a:endParaRPr lang="en-GB" sz="2000" dirty="0">
                      <a:ln w="0"/>
                      <a:effectLst>
                        <a:outerShdw blurRad="38100" dist="19050" dir="2700000" algn="tl" rotWithShape="0">
                          <a:schemeClr val="dk1">
                            <a:alpha val="40000"/>
                          </a:schemeClr>
                        </a:outerShdw>
                      </a:effectLst>
                    </a:endParaRPr>
                  </a:p>
                </p:txBody>
              </p:sp>
            </p:grpSp>
            <p:cxnSp>
              <p:nvCxnSpPr>
                <p:cNvPr id="33" name="Straight Connector 32">
                  <a:extLst>
                    <a:ext uri="{FF2B5EF4-FFF2-40B4-BE49-F238E27FC236}">
                      <a16:creationId xmlns:a16="http://schemas.microsoft.com/office/drawing/2014/main" id="{A8D30F5E-D03A-476D-9903-FF0AB99D5B26}"/>
                    </a:ext>
                  </a:extLst>
                </p:cNvPr>
                <p:cNvCxnSpPr>
                  <a:cxnSpLocks/>
                </p:cNvCxnSpPr>
                <p:nvPr/>
              </p:nvCxnSpPr>
              <p:spPr>
                <a:xfrm>
                  <a:off x="10637520" y="2737104"/>
                  <a:ext cx="563621" cy="0"/>
                </a:xfrm>
                <a:prstGeom prst="line">
                  <a:avLst/>
                </a:prstGeom>
                <a:ln w="38100">
                  <a:solidFill>
                    <a:srgbClr val="FF010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0D71AF-5B20-454E-B2A2-931B36D37286}"/>
                    </a:ext>
                  </a:extLst>
                </p:cNvPr>
                <p:cNvCxnSpPr>
                  <a:cxnSpLocks/>
                </p:cNvCxnSpPr>
                <p:nvPr/>
              </p:nvCxnSpPr>
              <p:spPr>
                <a:xfrm flipH="1">
                  <a:off x="10022889" y="2737104"/>
                  <a:ext cx="614631" cy="396713"/>
                </a:xfrm>
                <a:prstGeom prst="line">
                  <a:avLst/>
                </a:prstGeom>
                <a:ln w="38100">
                  <a:solidFill>
                    <a:srgbClr val="FF010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3D6AF2-551C-4858-BC29-85E81207F5E7}"/>
                    </a:ext>
                  </a:extLst>
                </p:cNvPr>
                <p:cNvCxnSpPr>
                  <a:cxnSpLocks/>
                </p:cNvCxnSpPr>
                <p:nvPr/>
              </p:nvCxnSpPr>
              <p:spPr>
                <a:xfrm>
                  <a:off x="10637520" y="3977312"/>
                  <a:ext cx="563621" cy="0"/>
                </a:xfrm>
                <a:prstGeom prst="line">
                  <a:avLst/>
                </a:prstGeom>
                <a:ln w="38100">
                  <a:solidFill>
                    <a:srgbClr val="2C0BF5"/>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60C4D71-B5D7-4C67-9A7F-A52CE2FAB423}"/>
                    </a:ext>
                  </a:extLst>
                </p:cNvPr>
                <p:cNvCxnSpPr>
                  <a:cxnSpLocks/>
                </p:cNvCxnSpPr>
                <p:nvPr/>
              </p:nvCxnSpPr>
              <p:spPr>
                <a:xfrm flipH="1" flipV="1">
                  <a:off x="10022889" y="3537478"/>
                  <a:ext cx="614631" cy="439835"/>
                </a:xfrm>
                <a:prstGeom prst="line">
                  <a:avLst/>
                </a:prstGeom>
                <a:ln w="38100">
                  <a:solidFill>
                    <a:srgbClr val="2C0BF5"/>
                  </a:solidFill>
                </a:ln>
              </p:spPr>
              <p:style>
                <a:lnRef idx="1">
                  <a:schemeClr val="accent1"/>
                </a:lnRef>
                <a:fillRef idx="0">
                  <a:schemeClr val="accent1"/>
                </a:fillRef>
                <a:effectRef idx="0">
                  <a:schemeClr val="accent1"/>
                </a:effectRef>
                <a:fontRef idx="minor">
                  <a:schemeClr val="tx1"/>
                </a:fontRef>
              </p:style>
            </p:cxnSp>
          </p:grpSp>
          <p:sp>
            <p:nvSpPr>
              <p:cNvPr id="72" name="Partial Circle 71">
                <a:extLst>
                  <a:ext uri="{FF2B5EF4-FFF2-40B4-BE49-F238E27FC236}">
                    <a16:creationId xmlns:a16="http://schemas.microsoft.com/office/drawing/2014/main" id="{4EDF39A8-4E78-4EEE-A104-88D4599F84B7}"/>
                  </a:ext>
                </a:extLst>
              </p:cNvPr>
              <p:cNvSpPr/>
              <p:nvPr/>
            </p:nvSpPr>
            <p:spPr>
              <a:xfrm rot="14501965">
                <a:off x="8653604" y="4083723"/>
                <a:ext cx="1874660" cy="2387374"/>
              </a:xfrm>
              <a:prstGeom prst="pie">
                <a:avLst>
                  <a:gd name="adj1" fmla="val 9523053"/>
                  <a:gd name="adj2" fmla="val 14273420"/>
                </a:avLst>
              </a:prstGeom>
              <a:noFill/>
              <a:ln w="38100">
                <a:solidFill>
                  <a:srgbClr val="D49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4" name="TextBox 73">
                <a:extLst>
                  <a:ext uri="{FF2B5EF4-FFF2-40B4-BE49-F238E27FC236}">
                    <a16:creationId xmlns:a16="http://schemas.microsoft.com/office/drawing/2014/main" id="{AF5D9473-ABDB-4BF9-8A6F-F35B2B07B914}"/>
                  </a:ext>
                </a:extLst>
              </p:cNvPr>
              <p:cNvSpPr txBox="1"/>
              <p:nvPr/>
            </p:nvSpPr>
            <p:spPr>
              <a:xfrm>
                <a:off x="10053141" y="6001871"/>
                <a:ext cx="569699" cy="400110"/>
              </a:xfrm>
              <a:prstGeom prst="rect">
                <a:avLst/>
              </a:prstGeom>
              <a:noFill/>
            </p:spPr>
            <p:txBody>
              <a:bodyPr wrap="square" rtlCol="0">
                <a:spAutoFit/>
              </a:bodyPr>
              <a:lstStyle/>
              <a:p>
                <a:r>
                  <a:rPr lang="en-GB"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78⁰</a:t>
                </a:r>
                <a:endParaRPr lang="en-GB" sz="2000" dirty="0">
                  <a:ln w="0"/>
                  <a:effectLst>
                    <a:outerShdw blurRad="38100" dist="19050" dir="2700000" algn="tl" rotWithShape="0">
                      <a:schemeClr val="dk1">
                        <a:alpha val="40000"/>
                      </a:schemeClr>
                    </a:outerShdw>
                  </a:effectLst>
                </a:endParaRPr>
              </a:p>
            </p:txBody>
          </p:sp>
          <p:sp>
            <p:nvSpPr>
              <p:cNvPr id="75" name="Partial Circle 74">
                <a:extLst>
                  <a:ext uri="{FF2B5EF4-FFF2-40B4-BE49-F238E27FC236}">
                    <a16:creationId xmlns:a16="http://schemas.microsoft.com/office/drawing/2014/main" id="{F02CFF9B-010A-4250-A70B-1A0C4241207B}"/>
                  </a:ext>
                </a:extLst>
              </p:cNvPr>
              <p:cNvSpPr/>
              <p:nvPr/>
            </p:nvSpPr>
            <p:spPr>
              <a:xfrm rot="14501965">
                <a:off x="9210624" y="3352050"/>
                <a:ext cx="1807471" cy="2033389"/>
              </a:xfrm>
              <a:prstGeom prst="pie">
                <a:avLst>
                  <a:gd name="adj1" fmla="val 9523053"/>
                  <a:gd name="adj2" fmla="val 14273420"/>
                </a:avLst>
              </a:prstGeom>
              <a:noFill/>
              <a:ln w="38100">
                <a:solidFill>
                  <a:srgbClr val="D49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6" name="TextBox 75">
                <a:extLst>
                  <a:ext uri="{FF2B5EF4-FFF2-40B4-BE49-F238E27FC236}">
                    <a16:creationId xmlns:a16="http://schemas.microsoft.com/office/drawing/2014/main" id="{522BF06D-4894-499A-85F4-BE0FC38605E2}"/>
                  </a:ext>
                </a:extLst>
              </p:cNvPr>
              <p:cNvSpPr txBox="1"/>
              <p:nvPr/>
            </p:nvSpPr>
            <p:spPr>
              <a:xfrm>
                <a:off x="10209258" y="5190693"/>
                <a:ext cx="585271" cy="400110"/>
              </a:xfrm>
              <a:prstGeom prst="rect">
                <a:avLst/>
              </a:prstGeom>
              <a:noFill/>
            </p:spPr>
            <p:txBody>
              <a:bodyPr wrap="square" rtlCol="0">
                <a:spAutoFit/>
              </a:bodyPr>
              <a:lstStyle/>
              <a:p>
                <a:r>
                  <a:rPr lang="en-GB"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78⁰</a:t>
                </a:r>
                <a:endParaRPr lang="en-GB" sz="2000" dirty="0">
                  <a:ln w="0"/>
                  <a:effectLst>
                    <a:outerShdw blurRad="38100" dist="19050" dir="2700000" algn="tl" rotWithShape="0">
                      <a:schemeClr val="dk1">
                        <a:alpha val="40000"/>
                      </a:schemeClr>
                    </a:outerShdw>
                  </a:effectLst>
                </a:endParaRPr>
              </a:p>
            </p:txBody>
          </p:sp>
        </p:grpSp>
        <p:cxnSp>
          <p:nvCxnSpPr>
            <p:cNvPr id="71" name="Straight Connector 70">
              <a:extLst>
                <a:ext uri="{FF2B5EF4-FFF2-40B4-BE49-F238E27FC236}">
                  <a16:creationId xmlns:a16="http://schemas.microsoft.com/office/drawing/2014/main" id="{C65BCB22-27DD-4326-B38A-565653984F97}"/>
                </a:ext>
              </a:extLst>
            </p:cNvPr>
            <p:cNvCxnSpPr>
              <a:cxnSpLocks/>
            </p:cNvCxnSpPr>
            <p:nvPr/>
          </p:nvCxnSpPr>
          <p:spPr>
            <a:xfrm>
              <a:off x="10341818" y="5023088"/>
              <a:ext cx="17130" cy="123981"/>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C168940-8A1C-4EBE-AB31-694CC183403E}"/>
                </a:ext>
              </a:extLst>
            </p:cNvPr>
            <p:cNvCxnSpPr>
              <a:cxnSpLocks/>
            </p:cNvCxnSpPr>
            <p:nvPr/>
          </p:nvCxnSpPr>
          <p:spPr>
            <a:xfrm flipV="1">
              <a:off x="10240688" y="5153566"/>
              <a:ext cx="111097" cy="15734"/>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5046BC-0592-4812-A234-5B547CC1D5A0}"/>
                </a:ext>
              </a:extLst>
            </p:cNvPr>
            <p:cNvCxnSpPr>
              <a:cxnSpLocks/>
            </p:cNvCxnSpPr>
            <p:nvPr/>
          </p:nvCxnSpPr>
          <p:spPr>
            <a:xfrm flipH="1" flipV="1">
              <a:off x="9799126" y="6130287"/>
              <a:ext cx="104577" cy="91811"/>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7B3F57E4-941A-4FE0-AAC8-4C101D644303}"/>
                </a:ext>
              </a:extLst>
            </p:cNvPr>
            <p:cNvCxnSpPr>
              <a:cxnSpLocks/>
            </p:cNvCxnSpPr>
            <p:nvPr/>
          </p:nvCxnSpPr>
          <p:spPr>
            <a:xfrm flipH="1">
              <a:off x="9820962" y="6070271"/>
              <a:ext cx="97330" cy="61992"/>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7AA8C1A-6A70-4C61-90DE-F7D5D844D370}"/>
                </a:ext>
              </a:extLst>
            </p:cNvPr>
            <p:cNvCxnSpPr>
              <a:cxnSpLocks/>
            </p:cNvCxnSpPr>
            <p:nvPr/>
          </p:nvCxnSpPr>
          <p:spPr>
            <a:xfrm flipH="1">
              <a:off x="10971331" y="5781116"/>
              <a:ext cx="118246" cy="9084"/>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6E4A36E-A910-4264-8D84-2D086A47F158}"/>
                </a:ext>
              </a:extLst>
            </p:cNvPr>
            <p:cNvCxnSpPr>
              <a:cxnSpLocks/>
            </p:cNvCxnSpPr>
            <p:nvPr/>
          </p:nvCxnSpPr>
          <p:spPr>
            <a:xfrm flipH="1">
              <a:off x="11083874" y="5785127"/>
              <a:ext cx="5703" cy="108734"/>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E415FB9-A043-4603-8AAE-829C2DC48D33}"/>
                </a:ext>
              </a:extLst>
            </p:cNvPr>
            <p:cNvCxnSpPr>
              <a:cxnSpLocks/>
            </p:cNvCxnSpPr>
            <p:nvPr/>
          </p:nvCxnSpPr>
          <p:spPr>
            <a:xfrm>
              <a:off x="10405021" y="5111901"/>
              <a:ext cx="44943" cy="90654"/>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C7D176-783E-45F9-AB90-A8AAE5375A00}"/>
                </a:ext>
              </a:extLst>
            </p:cNvPr>
            <p:cNvCxnSpPr>
              <a:cxnSpLocks/>
            </p:cNvCxnSpPr>
            <p:nvPr/>
          </p:nvCxnSpPr>
          <p:spPr>
            <a:xfrm flipV="1">
              <a:off x="10411229" y="5084488"/>
              <a:ext cx="83444" cy="23628"/>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4C4D5105-A2C9-45D4-9BDC-1CEB5A43AF5D}"/>
                </a:ext>
              </a:extLst>
            </p:cNvPr>
            <p:cNvCxnSpPr>
              <a:cxnSpLocks/>
            </p:cNvCxnSpPr>
            <p:nvPr/>
          </p:nvCxnSpPr>
          <p:spPr>
            <a:xfrm flipV="1">
              <a:off x="11471910" y="4842623"/>
              <a:ext cx="102870" cy="21052"/>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31DD3AB-0F1F-443A-B36F-96DDAC3F6992}"/>
                </a:ext>
              </a:extLst>
            </p:cNvPr>
            <p:cNvCxnSpPr>
              <a:cxnSpLocks/>
            </p:cNvCxnSpPr>
            <p:nvPr/>
          </p:nvCxnSpPr>
          <p:spPr>
            <a:xfrm flipV="1">
              <a:off x="11572362" y="4853149"/>
              <a:ext cx="2418" cy="91051"/>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B62516F-E14F-4366-9460-CB88EA9D0A51}"/>
                </a:ext>
              </a:extLst>
            </p:cNvPr>
            <p:cNvCxnSpPr>
              <a:cxnSpLocks/>
            </p:cNvCxnSpPr>
            <p:nvPr/>
          </p:nvCxnSpPr>
          <p:spPr>
            <a:xfrm flipH="1">
              <a:off x="10231163" y="1339210"/>
              <a:ext cx="29901" cy="139070"/>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E16CA69-A905-47BB-924B-3306C9440115}"/>
                </a:ext>
              </a:extLst>
            </p:cNvPr>
            <p:cNvCxnSpPr>
              <a:cxnSpLocks/>
            </p:cNvCxnSpPr>
            <p:nvPr/>
          </p:nvCxnSpPr>
          <p:spPr>
            <a:xfrm flipH="1">
              <a:off x="10130170" y="1339210"/>
              <a:ext cx="138290" cy="0"/>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grpSp>
      <p:sp>
        <p:nvSpPr>
          <p:cNvPr id="78" name="TextBox 77">
            <a:extLst>
              <a:ext uri="{FF2B5EF4-FFF2-40B4-BE49-F238E27FC236}">
                <a16:creationId xmlns:a16="http://schemas.microsoft.com/office/drawing/2014/main" id="{B247BCD3-1773-40B0-96FD-B7254E4EBE07}"/>
              </a:ext>
            </a:extLst>
          </p:cNvPr>
          <p:cNvSpPr txBox="1"/>
          <p:nvPr/>
        </p:nvSpPr>
        <p:spPr>
          <a:xfrm>
            <a:off x="5242006" y="5407507"/>
            <a:ext cx="2081525" cy="400110"/>
          </a:xfrm>
          <a:prstGeom prst="rect">
            <a:avLst/>
          </a:prstGeom>
          <a:noFill/>
        </p:spPr>
        <p:txBody>
          <a:bodyPr wrap="square" rtlCol="0">
            <a:spAutoFit/>
          </a:bodyPr>
          <a:lstStyle/>
          <a:p>
            <a:r>
              <a:rPr lang="en-GB" sz="2000" dirty="0" err="1">
                <a:ln w="0"/>
                <a:effectLst>
                  <a:outerShdw blurRad="38100" dist="19050" dir="2700000" algn="tl" rotWithShape="0">
                    <a:schemeClr val="dk1">
                      <a:alpha val="40000"/>
                    </a:schemeClr>
                  </a:outerShdw>
                </a:effectLst>
              </a:rPr>
              <a:t>Ethohand</a:t>
            </a:r>
            <a:r>
              <a:rPr lang="en-GB" sz="2000" dirty="0">
                <a:ln w="0"/>
                <a:effectLst>
                  <a:outerShdw blurRad="38100" dist="19050" dir="2700000" algn="tl" rotWithShape="0">
                    <a:schemeClr val="dk1">
                      <a:alpha val="40000"/>
                    </a:schemeClr>
                  </a:outerShdw>
                </a:effectLst>
              </a:rPr>
              <a:t> I = 30</a:t>
            </a:r>
            <a:r>
              <a:rPr lang="en-GB"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⁰ </a:t>
            </a:r>
            <a:endParaRPr lang="en-GB" sz="2000" dirty="0">
              <a:ln w="0"/>
              <a:effectLst>
                <a:outerShdw blurRad="38100" dist="19050" dir="2700000" algn="tl" rotWithShape="0">
                  <a:schemeClr val="dk1">
                    <a:alpha val="40000"/>
                  </a:schemeClr>
                </a:outerShdw>
              </a:effectLst>
            </a:endParaRPr>
          </a:p>
        </p:txBody>
      </p:sp>
      <p:sp>
        <p:nvSpPr>
          <p:cNvPr id="79" name="TextBox 78">
            <a:extLst>
              <a:ext uri="{FF2B5EF4-FFF2-40B4-BE49-F238E27FC236}">
                <a16:creationId xmlns:a16="http://schemas.microsoft.com/office/drawing/2014/main" id="{01C752B5-88CD-4D6E-BB39-5A422445898A}"/>
              </a:ext>
            </a:extLst>
          </p:cNvPr>
          <p:cNvSpPr txBox="1"/>
          <p:nvPr/>
        </p:nvSpPr>
        <p:spPr>
          <a:xfrm>
            <a:off x="9278346" y="6364204"/>
            <a:ext cx="2274880" cy="400110"/>
          </a:xfrm>
          <a:prstGeom prst="rect">
            <a:avLst/>
          </a:prstGeom>
          <a:noFill/>
        </p:spPr>
        <p:txBody>
          <a:bodyPr wrap="square" rtlCol="0">
            <a:spAutoFit/>
          </a:bodyPr>
          <a:lstStyle/>
          <a:p>
            <a:r>
              <a:rPr lang="en-GB" sz="2000" dirty="0" err="1">
                <a:ln w="0"/>
                <a:effectLst>
                  <a:outerShdw blurRad="38100" dist="19050" dir="2700000" algn="tl" rotWithShape="0">
                    <a:schemeClr val="dk1">
                      <a:alpha val="40000"/>
                    </a:schemeClr>
                  </a:outerShdw>
                </a:effectLst>
              </a:rPr>
              <a:t>Ethohand</a:t>
            </a:r>
            <a:r>
              <a:rPr lang="en-GB" sz="2000" dirty="0">
                <a:ln w="0"/>
                <a:effectLst>
                  <a:outerShdw blurRad="38100" dist="19050" dir="2700000" algn="tl" rotWithShape="0">
                    <a:schemeClr val="dk1">
                      <a:alpha val="40000"/>
                    </a:schemeClr>
                  </a:outerShdw>
                </a:effectLst>
              </a:rPr>
              <a:t> I = </a:t>
            </a:r>
            <a:r>
              <a:rPr lang="en-GB" b="1" dirty="0"/>
              <a:t>±</a:t>
            </a:r>
            <a:r>
              <a:rPr lang="en-GB" sz="2000" dirty="0">
                <a:ln w="0"/>
                <a:effectLst>
                  <a:outerShdw blurRad="38100" dist="19050" dir="2700000" algn="tl" rotWithShape="0">
                    <a:schemeClr val="dk1">
                      <a:alpha val="40000"/>
                    </a:schemeClr>
                  </a:outerShdw>
                </a:effectLst>
              </a:rPr>
              <a:t>60</a:t>
            </a:r>
            <a:r>
              <a:rPr lang="en-GB"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⁰ </a:t>
            </a:r>
            <a:endParaRPr lang="en-GB" sz="20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9141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931979"/>
          </a:xfrm>
        </p:spPr>
        <p:txBody>
          <a:bodyPr/>
          <a:lstStyle/>
          <a:p>
            <a:r>
              <a:rPr lang="en-GB" dirty="0"/>
              <a:t>Method - Fingers</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7</a:t>
            </a:fld>
            <a:endParaRPr lang="en-GB"/>
          </a:p>
        </p:txBody>
      </p:sp>
      <p:grpSp>
        <p:nvGrpSpPr>
          <p:cNvPr id="3" name="Group 2">
            <a:extLst>
              <a:ext uri="{FF2B5EF4-FFF2-40B4-BE49-F238E27FC236}">
                <a16:creationId xmlns:a16="http://schemas.microsoft.com/office/drawing/2014/main" id="{3248E369-CC2B-43D4-8397-CA8D79534319}"/>
              </a:ext>
            </a:extLst>
          </p:cNvPr>
          <p:cNvGrpSpPr/>
          <p:nvPr/>
        </p:nvGrpSpPr>
        <p:grpSpPr>
          <a:xfrm>
            <a:off x="1419407" y="3684778"/>
            <a:ext cx="10772592" cy="2093473"/>
            <a:chOff x="285750" y="2579107"/>
            <a:chExt cx="13393527" cy="3032738"/>
          </a:xfrm>
        </p:grpSpPr>
        <p:pic>
          <p:nvPicPr>
            <p:cNvPr id="37" name="Picture 36">
              <a:extLst>
                <a:ext uri="{FF2B5EF4-FFF2-40B4-BE49-F238E27FC236}">
                  <a16:creationId xmlns:a16="http://schemas.microsoft.com/office/drawing/2014/main" id="{93927B8C-158B-41C4-911D-8CF40033D643}"/>
                </a:ext>
              </a:extLst>
            </p:cNvPr>
            <p:cNvPicPr>
              <a:picLocks noChangeAspect="1"/>
            </p:cNvPicPr>
            <p:nvPr/>
          </p:nvPicPr>
          <p:blipFill>
            <a:blip r:embed="rId3"/>
            <a:stretch>
              <a:fillRect/>
            </a:stretch>
          </p:blipFill>
          <p:spPr>
            <a:xfrm>
              <a:off x="285750" y="3202020"/>
              <a:ext cx="11620500" cy="2409825"/>
            </a:xfrm>
            <a:prstGeom prst="rect">
              <a:avLst/>
            </a:prstGeom>
          </p:spPr>
        </p:pic>
        <p:cxnSp>
          <p:nvCxnSpPr>
            <p:cNvPr id="38" name="Straight Arrow Connector 37">
              <a:extLst>
                <a:ext uri="{FF2B5EF4-FFF2-40B4-BE49-F238E27FC236}">
                  <a16:creationId xmlns:a16="http://schemas.microsoft.com/office/drawing/2014/main" id="{B6B6CAD8-950F-4BC5-A003-FE113EF7B8B5}"/>
                </a:ext>
              </a:extLst>
            </p:cNvPr>
            <p:cNvCxnSpPr>
              <a:cxnSpLocks/>
            </p:cNvCxnSpPr>
            <p:nvPr/>
          </p:nvCxnSpPr>
          <p:spPr>
            <a:xfrm flipH="1">
              <a:off x="3210605" y="3116711"/>
              <a:ext cx="3431" cy="941857"/>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07391EBF-B27F-476C-A884-DD771613AABE}"/>
                </a:ext>
              </a:extLst>
            </p:cNvPr>
            <p:cNvCxnSpPr>
              <a:cxnSpLocks/>
            </p:cNvCxnSpPr>
            <p:nvPr/>
          </p:nvCxnSpPr>
          <p:spPr>
            <a:xfrm>
              <a:off x="5431295" y="3116711"/>
              <a:ext cx="1" cy="802759"/>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360D7FF6-7D86-4B2E-A566-6FDCB28F6179}"/>
                </a:ext>
              </a:extLst>
            </p:cNvPr>
            <p:cNvCxnSpPr>
              <a:cxnSpLocks/>
              <a:stCxn id="43" idx="2"/>
            </p:cNvCxnSpPr>
            <p:nvPr/>
          </p:nvCxnSpPr>
          <p:spPr>
            <a:xfrm flipH="1">
              <a:off x="8417223" y="3117748"/>
              <a:ext cx="22911" cy="872744"/>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1" name="TextBox 40">
              <a:extLst>
                <a:ext uri="{FF2B5EF4-FFF2-40B4-BE49-F238E27FC236}">
                  <a16:creationId xmlns:a16="http://schemas.microsoft.com/office/drawing/2014/main" id="{624C8360-1478-46F4-B0C0-AD76E6682883}"/>
                </a:ext>
              </a:extLst>
            </p:cNvPr>
            <p:cNvSpPr txBox="1"/>
            <p:nvPr/>
          </p:nvSpPr>
          <p:spPr>
            <a:xfrm>
              <a:off x="2839423" y="2606436"/>
              <a:ext cx="742364" cy="535038"/>
            </a:xfrm>
            <a:prstGeom prst="rect">
              <a:avLst/>
            </a:prstGeom>
            <a:noFill/>
          </p:spPr>
          <p:txBody>
            <a:bodyPr wrap="square" rtlCol="0">
              <a:spAutoFit/>
            </a:bodyPr>
            <a:lstStyle/>
            <a:p>
              <a:r>
                <a:rPr lang="en-GB" dirty="0"/>
                <a:t>DIP</a:t>
              </a:r>
            </a:p>
          </p:txBody>
        </p:sp>
        <p:sp>
          <p:nvSpPr>
            <p:cNvPr id="42" name="TextBox 41">
              <a:extLst>
                <a:ext uri="{FF2B5EF4-FFF2-40B4-BE49-F238E27FC236}">
                  <a16:creationId xmlns:a16="http://schemas.microsoft.com/office/drawing/2014/main" id="{002AC895-1D63-40A9-9506-E0003C46300F}"/>
                </a:ext>
              </a:extLst>
            </p:cNvPr>
            <p:cNvSpPr txBox="1"/>
            <p:nvPr/>
          </p:nvSpPr>
          <p:spPr>
            <a:xfrm>
              <a:off x="5038431" y="2580909"/>
              <a:ext cx="785729" cy="535038"/>
            </a:xfrm>
            <a:prstGeom prst="rect">
              <a:avLst/>
            </a:prstGeom>
            <a:noFill/>
          </p:spPr>
          <p:txBody>
            <a:bodyPr wrap="square" rtlCol="0">
              <a:spAutoFit/>
            </a:bodyPr>
            <a:lstStyle/>
            <a:p>
              <a:r>
                <a:rPr lang="en-GB" dirty="0"/>
                <a:t>PIP</a:t>
              </a:r>
            </a:p>
          </p:txBody>
        </p:sp>
        <p:sp>
          <p:nvSpPr>
            <p:cNvPr id="43" name="TextBox 42">
              <a:extLst>
                <a:ext uri="{FF2B5EF4-FFF2-40B4-BE49-F238E27FC236}">
                  <a16:creationId xmlns:a16="http://schemas.microsoft.com/office/drawing/2014/main" id="{A05A348E-9235-47E5-9CCE-C208F9FCEB1D}"/>
                </a:ext>
              </a:extLst>
            </p:cNvPr>
            <p:cNvSpPr txBox="1"/>
            <p:nvPr/>
          </p:nvSpPr>
          <p:spPr>
            <a:xfrm>
              <a:off x="7938428" y="2579107"/>
              <a:ext cx="1003411" cy="538641"/>
            </a:xfrm>
            <a:prstGeom prst="rect">
              <a:avLst/>
            </a:prstGeom>
            <a:noFill/>
          </p:spPr>
          <p:txBody>
            <a:bodyPr wrap="square" rtlCol="0">
              <a:spAutoFit/>
            </a:bodyPr>
            <a:lstStyle/>
            <a:p>
              <a:r>
                <a:rPr lang="en-GB" dirty="0"/>
                <a:t>MCP</a:t>
              </a:r>
            </a:p>
          </p:txBody>
        </p:sp>
        <p:cxnSp>
          <p:nvCxnSpPr>
            <p:cNvPr id="44" name="Straight Connector 43">
              <a:extLst>
                <a:ext uri="{FF2B5EF4-FFF2-40B4-BE49-F238E27FC236}">
                  <a16:creationId xmlns:a16="http://schemas.microsoft.com/office/drawing/2014/main" id="{0BDFC3F8-94F3-4AE7-B768-80BCC327DB68}"/>
                </a:ext>
              </a:extLst>
            </p:cNvPr>
            <p:cNvCxnSpPr>
              <a:cxnSpLocks/>
            </p:cNvCxnSpPr>
            <p:nvPr/>
          </p:nvCxnSpPr>
          <p:spPr>
            <a:xfrm>
              <a:off x="3317137" y="4707850"/>
              <a:ext cx="826636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9107AB1-CB24-4DA4-9096-920624F19085}"/>
                </a:ext>
              </a:extLst>
            </p:cNvPr>
            <p:cNvCxnSpPr>
              <a:cxnSpLocks/>
            </p:cNvCxnSpPr>
            <p:nvPr/>
          </p:nvCxnSpPr>
          <p:spPr>
            <a:xfrm>
              <a:off x="1129544" y="3584719"/>
              <a:ext cx="510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A77A626-446A-412F-9034-E810EC2A4517}"/>
                </a:ext>
              </a:extLst>
            </p:cNvPr>
            <p:cNvCxnSpPr>
              <a:cxnSpLocks/>
            </p:cNvCxnSpPr>
            <p:nvPr/>
          </p:nvCxnSpPr>
          <p:spPr>
            <a:xfrm>
              <a:off x="1384726" y="3569788"/>
              <a:ext cx="1945648" cy="113806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2BAB5D4-9904-4D12-8678-32E5D04E24B4}"/>
                </a:ext>
              </a:extLst>
            </p:cNvPr>
            <p:cNvCxnSpPr>
              <a:cxnSpLocks/>
            </p:cNvCxnSpPr>
            <p:nvPr/>
          </p:nvCxnSpPr>
          <p:spPr>
            <a:xfrm>
              <a:off x="4465150" y="3584719"/>
              <a:ext cx="830919" cy="10549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00D6278-2A66-4CA0-A286-067580884C43}"/>
                </a:ext>
              </a:extLst>
            </p:cNvPr>
            <p:cNvCxnSpPr>
              <a:cxnSpLocks/>
            </p:cNvCxnSpPr>
            <p:nvPr/>
          </p:nvCxnSpPr>
          <p:spPr>
            <a:xfrm>
              <a:off x="4209969" y="3586679"/>
              <a:ext cx="510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EC82A5-E6E9-4163-AAE3-5DC7C01396A9}"/>
                </a:ext>
              </a:extLst>
            </p:cNvPr>
            <p:cNvCxnSpPr>
              <a:cxnSpLocks/>
            </p:cNvCxnSpPr>
            <p:nvPr/>
          </p:nvCxnSpPr>
          <p:spPr>
            <a:xfrm>
              <a:off x="5296069" y="4639686"/>
              <a:ext cx="628813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BCA3CBF-EE5F-471B-8219-41404CBCEA64}"/>
                </a:ext>
              </a:extLst>
            </p:cNvPr>
            <p:cNvCxnSpPr>
              <a:cxnSpLocks/>
            </p:cNvCxnSpPr>
            <p:nvPr/>
          </p:nvCxnSpPr>
          <p:spPr>
            <a:xfrm>
              <a:off x="6774828" y="3584115"/>
              <a:ext cx="51036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52DF5F4-C87F-4BF8-B9B2-B85AD35839FD}"/>
                </a:ext>
              </a:extLst>
            </p:cNvPr>
            <p:cNvCxnSpPr>
              <a:cxnSpLocks/>
            </p:cNvCxnSpPr>
            <p:nvPr/>
          </p:nvCxnSpPr>
          <p:spPr>
            <a:xfrm>
              <a:off x="6966508" y="3592040"/>
              <a:ext cx="1342118" cy="97948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E8BE8B9-16F3-432C-B3B0-FF902450A378}"/>
                </a:ext>
              </a:extLst>
            </p:cNvPr>
            <p:cNvCxnSpPr>
              <a:cxnSpLocks/>
            </p:cNvCxnSpPr>
            <p:nvPr/>
          </p:nvCxnSpPr>
          <p:spPr>
            <a:xfrm>
              <a:off x="8308626" y="4571523"/>
              <a:ext cx="327488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D26C6D0-70E6-4577-AACD-0CB0A438AB90}"/>
                </a:ext>
              </a:extLst>
            </p:cNvPr>
            <p:cNvCxnSpPr>
              <a:cxnSpLocks/>
              <a:endCxn id="54" idx="1"/>
            </p:cNvCxnSpPr>
            <p:nvPr/>
          </p:nvCxnSpPr>
          <p:spPr>
            <a:xfrm>
              <a:off x="11748958" y="3887184"/>
              <a:ext cx="41756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2AEBEEC2-7276-4737-A80F-E0B8D3E15340}"/>
                </a:ext>
              </a:extLst>
            </p:cNvPr>
            <p:cNvSpPr txBox="1"/>
            <p:nvPr/>
          </p:nvSpPr>
          <p:spPr>
            <a:xfrm>
              <a:off x="12166525" y="3619665"/>
              <a:ext cx="1512752" cy="535038"/>
            </a:xfrm>
            <a:prstGeom prst="rect">
              <a:avLst/>
            </a:prstGeom>
            <a:noFill/>
          </p:spPr>
          <p:txBody>
            <a:bodyPr wrap="square" rtlCol="0">
              <a:spAutoFit/>
            </a:bodyPr>
            <a:lstStyle/>
            <a:p>
              <a:r>
                <a:rPr lang="en-GB" dirty="0"/>
                <a:t>Extension</a:t>
              </a:r>
            </a:p>
          </p:txBody>
        </p:sp>
        <p:cxnSp>
          <p:nvCxnSpPr>
            <p:cNvPr id="55" name="Straight Connector 54">
              <a:extLst>
                <a:ext uri="{FF2B5EF4-FFF2-40B4-BE49-F238E27FC236}">
                  <a16:creationId xmlns:a16="http://schemas.microsoft.com/office/drawing/2014/main" id="{5F62FE12-63A8-4B52-9499-8A17D86674B5}"/>
                </a:ext>
              </a:extLst>
            </p:cNvPr>
            <p:cNvCxnSpPr>
              <a:cxnSpLocks/>
            </p:cNvCxnSpPr>
            <p:nvPr/>
          </p:nvCxnSpPr>
          <p:spPr>
            <a:xfrm>
              <a:off x="1120418" y="5332455"/>
              <a:ext cx="510363" cy="0"/>
            </a:xfrm>
            <a:prstGeom prst="line">
              <a:avLst/>
            </a:prstGeom>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6" name="Straight Connector 55">
              <a:extLst>
                <a:ext uri="{FF2B5EF4-FFF2-40B4-BE49-F238E27FC236}">
                  <a16:creationId xmlns:a16="http://schemas.microsoft.com/office/drawing/2014/main" id="{5AC13EB5-8E12-4D98-89FB-0741AC9C5A6D}"/>
                </a:ext>
              </a:extLst>
            </p:cNvPr>
            <p:cNvCxnSpPr>
              <a:cxnSpLocks/>
            </p:cNvCxnSpPr>
            <p:nvPr/>
          </p:nvCxnSpPr>
          <p:spPr>
            <a:xfrm>
              <a:off x="4209968" y="5332455"/>
              <a:ext cx="510363" cy="0"/>
            </a:xfrm>
            <a:prstGeom prst="line">
              <a:avLst/>
            </a:prstGeom>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7" name="Straight Connector 56">
              <a:extLst>
                <a:ext uri="{FF2B5EF4-FFF2-40B4-BE49-F238E27FC236}">
                  <a16:creationId xmlns:a16="http://schemas.microsoft.com/office/drawing/2014/main" id="{C468285E-67B0-44E2-BB13-4AE1C4987694}"/>
                </a:ext>
              </a:extLst>
            </p:cNvPr>
            <p:cNvCxnSpPr>
              <a:cxnSpLocks/>
            </p:cNvCxnSpPr>
            <p:nvPr/>
          </p:nvCxnSpPr>
          <p:spPr>
            <a:xfrm>
              <a:off x="6774828" y="5332455"/>
              <a:ext cx="510363" cy="0"/>
            </a:xfrm>
            <a:prstGeom prst="line">
              <a:avLst/>
            </a:prstGeom>
            <a:ln w="38100">
              <a:solidFill>
                <a:srgbClr val="FF0000"/>
              </a:solidFill>
            </a:ln>
          </p:spPr>
          <p:style>
            <a:lnRef idx="1">
              <a:schemeClr val="accent4"/>
            </a:lnRef>
            <a:fillRef idx="0">
              <a:schemeClr val="accent4"/>
            </a:fillRef>
            <a:effectRef idx="0">
              <a:schemeClr val="accent4"/>
            </a:effectRef>
            <a:fontRef idx="minor">
              <a:schemeClr val="tx1"/>
            </a:fontRef>
          </p:style>
        </p:cxnSp>
        <p:cxnSp>
          <p:nvCxnSpPr>
            <p:cNvPr id="58" name="Straight Connector 57">
              <a:extLst>
                <a:ext uri="{FF2B5EF4-FFF2-40B4-BE49-F238E27FC236}">
                  <a16:creationId xmlns:a16="http://schemas.microsoft.com/office/drawing/2014/main" id="{518EC1E5-E976-45CD-8287-0653AD732520}"/>
                </a:ext>
              </a:extLst>
            </p:cNvPr>
            <p:cNvCxnSpPr>
              <a:cxnSpLocks/>
            </p:cNvCxnSpPr>
            <p:nvPr/>
          </p:nvCxnSpPr>
          <p:spPr>
            <a:xfrm flipV="1">
              <a:off x="1276131" y="4188665"/>
              <a:ext cx="2041006" cy="114379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2CBE12A-3D16-4C50-B5C7-F82FEE407A62}"/>
                </a:ext>
              </a:extLst>
            </p:cNvPr>
            <p:cNvCxnSpPr>
              <a:cxnSpLocks/>
            </p:cNvCxnSpPr>
            <p:nvPr/>
          </p:nvCxnSpPr>
          <p:spPr>
            <a:xfrm>
              <a:off x="3317135" y="4188665"/>
              <a:ext cx="826636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045FD5E-46CA-47BB-83EE-181A6672A330}"/>
                </a:ext>
              </a:extLst>
            </p:cNvPr>
            <p:cNvCxnSpPr>
              <a:cxnSpLocks/>
            </p:cNvCxnSpPr>
            <p:nvPr/>
          </p:nvCxnSpPr>
          <p:spPr>
            <a:xfrm>
              <a:off x="5296069" y="4257065"/>
              <a:ext cx="628813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D595464-C824-4DBB-B226-E546145458AB}"/>
                </a:ext>
              </a:extLst>
            </p:cNvPr>
            <p:cNvCxnSpPr>
              <a:cxnSpLocks/>
            </p:cNvCxnSpPr>
            <p:nvPr/>
          </p:nvCxnSpPr>
          <p:spPr>
            <a:xfrm>
              <a:off x="8308626" y="4329061"/>
              <a:ext cx="327488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FB23B2B-C503-4FFA-9C38-82333C54A24A}"/>
                </a:ext>
              </a:extLst>
            </p:cNvPr>
            <p:cNvCxnSpPr>
              <a:cxnSpLocks/>
            </p:cNvCxnSpPr>
            <p:nvPr/>
          </p:nvCxnSpPr>
          <p:spPr>
            <a:xfrm flipV="1">
              <a:off x="4449167" y="4257065"/>
              <a:ext cx="846902" cy="108625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4AD7ABA-CB96-433D-B2AA-8C40ADA5F7AF}"/>
                </a:ext>
              </a:extLst>
            </p:cNvPr>
            <p:cNvCxnSpPr>
              <a:cxnSpLocks/>
            </p:cNvCxnSpPr>
            <p:nvPr/>
          </p:nvCxnSpPr>
          <p:spPr>
            <a:xfrm flipV="1">
              <a:off x="6966508" y="4328660"/>
              <a:ext cx="1342118" cy="9918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125074-D40A-4DB6-93D3-5C59EFF62F80}"/>
                </a:ext>
              </a:extLst>
            </p:cNvPr>
            <p:cNvCxnSpPr>
              <a:cxnSpLocks/>
              <a:endCxn id="65" idx="1"/>
            </p:cNvCxnSpPr>
            <p:nvPr/>
          </p:nvCxnSpPr>
          <p:spPr>
            <a:xfrm>
              <a:off x="11734346" y="3488145"/>
              <a:ext cx="417567"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F9DB8E6D-4332-493E-A98F-3CC9F454E65F}"/>
                </a:ext>
              </a:extLst>
            </p:cNvPr>
            <p:cNvSpPr txBox="1"/>
            <p:nvPr/>
          </p:nvSpPr>
          <p:spPr>
            <a:xfrm>
              <a:off x="12151912" y="3220626"/>
              <a:ext cx="1304295" cy="535038"/>
            </a:xfrm>
            <a:prstGeom prst="rect">
              <a:avLst/>
            </a:prstGeom>
            <a:noFill/>
          </p:spPr>
          <p:txBody>
            <a:bodyPr wrap="square" rtlCol="0">
              <a:spAutoFit/>
            </a:bodyPr>
            <a:lstStyle/>
            <a:p>
              <a:r>
                <a:rPr lang="en-GB" dirty="0"/>
                <a:t>Flexion</a:t>
              </a:r>
            </a:p>
          </p:txBody>
        </p:sp>
      </p:grpSp>
      <p:pic>
        <p:nvPicPr>
          <p:cNvPr id="79" name="Picture 78">
            <a:extLst>
              <a:ext uri="{FF2B5EF4-FFF2-40B4-BE49-F238E27FC236}">
                <a16:creationId xmlns:a16="http://schemas.microsoft.com/office/drawing/2014/main" id="{CB6316AB-D791-420C-A3E7-E157A9654B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761369" y="492904"/>
            <a:ext cx="4328699" cy="3352620"/>
          </a:xfrm>
          <a:prstGeom prst="rect">
            <a:avLst/>
          </a:prstGeom>
        </p:spPr>
      </p:pic>
      <p:sp>
        <p:nvSpPr>
          <p:cNvPr id="89" name="TextBox 88">
            <a:extLst>
              <a:ext uri="{FF2B5EF4-FFF2-40B4-BE49-F238E27FC236}">
                <a16:creationId xmlns:a16="http://schemas.microsoft.com/office/drawing/2014/main" id="{EB16F7E3-0176-4DAA-9FDC-1FE2FE1881D8}"/>
              </a:ext>
            </a:extLst>
          </p:cNvPr>
          <p:cNvSpPr txBox="1"/>
          <p:nvPr/>
        </p:nvSpPr>
        <p:spPr>
          <a:xfrm>
            <a:off x="4986200" y="5993741"/>
            <a:ext cx="3263522" cy="400110"/>
          </a:xfrm>
          <a:prstGeom prst="rect">
            <a:avLst/>
          </a:prstGeom>
          <a:solidFill>
            <a:schemeClr val="accent5">
              <a:lumMod val="60000"/>
              <a:lumOff val="40000"/>
            </a:schemeClr>
          </a:solidFill>
        </p:spPr>
        <p:txBody>
          <a:bodyPr wrap="none" rtlCol="0">
            <a:spAutoFit/>
          </a:bodyPr>
          <a:lstStyle/>
          <a:p>
            <a:r>
              <a:rPr lang="en-GB" sz="2000" dirty="0">
                <a:ln w="0"/>
                <a:effectLst>
                  <a:outerShdw blurRad="38100" dist="19050" dir="2700000" algn="tl" rotWithShape="0">
                    <a:schemeClr val="dk1">
                      <a:alpha val="40000"/>
                    </a:schemeClr>
                  </a:outerShdw>
                </a:effectLst>
              </a:rPr>
              <a:t>Finger = 3 </a:t>
            </a:r>
            <a:r>
              <a:rPr lang="en-GB" sz="2000" dirty="0" err="1">
                <a:ln w="0"/>
                <a:effectLst>
                  <a:outerShdw blurRad="38100" dist="19050" dir="2700000" algn="tl" rotWithShape="0">
                    <a:schemeClr val="dk1">
                      <a:alpha val="40000"/>
                    </a:schemeClr>
                  </a:outerShdw>
                </a:effectLst>
              </a:rPr>
              <a:t>DoF</a:t>
            </a:r>
            <a:r>
              <a:rPr lang="en-GB" sz="2000" dirty="0">
                <a:ln w="0"/>
                <a:effectLst>
                  <a:outerShdw blurRad="38100" dist="19050" dir="2700000" algn="tl" rotWithShape="0">
                    <a:schemeClr val="dk1">
                      <a:alpha val="40000"/>
                    </a:schemeClr>
                  </a:outerShdw>
                </a:effectLst>
              </a:rPr>
              <a:t> = 6 Tendons</a:t>
            </a:r>
          </a:p>
        </p:txBody>
      </p:sp>
      <p:grpSp>
        <p:nvGrpSpPr>
          <p:cNvPr id="30" name="Group 29">
            <a:extLst>
              <a:ext uri="{FF2B5EF4-FFF2-40B4-BE49-F238E27FC236}">
                <a16:creationId xmlns:a16="http://schemas.microsoft.com/office/drawing/2014/main" id="{71067805-30D9-4620-B240-BA6F2FB35E55}"/>
              </a:ext>
            </a:extLst>
          </p:cNvPr>
          <p:cNvGrpSpPr/>
          <p:nvPr/>
        </p:nvGrpSpPr>
        <p:grpSpPr>
          <a:xfrm>
            <a:off x="5973989" y="68630"/>
            <a:ext cx="6099332" cy="4288554"/>
            <a:chOff x="5840810" y="135276"/>
            <a:chExt cx="6099332" cy="4288554"/>
          </a:xfrm>
        </p:grpSpPr>
        <p:grpSp>
          <p:nvGrpSpPr>
            <p:cNvPr id="88" name="Group 87">
              <a:extLst>
                <a:ext uri="{FF2B5EF4-FFF2-40B4-BE49-F238E27FC236}">
                  <a16:creationId xmlns:a16="http://schemas.microsoft.com/office/drawing/2014/main" id="{6F1A6945-1710-432D-9D63-B973C4D45672}"/>
                </a:ext>
              </a:extLst>
            </p:cNvPr>
            <p:cNvGrpSpPr/>
            <p:nvPr/>
          </p:nvGrpSpPr>
          <p:grpSpPr>
            <a:xfrm>
              <a:off x="5840810" y="135276"/>
              <a:ext cx="6099332" cy="4288554"/>
              <a:chOff x="5560534" y="569607"/>
              <a:chExt cx="6099332" cy="4288554"/>
            </a:xfrm>
          </p:grpSpPr>
          <p:grpSp>
            <p:nvGrpSpPr>
              <p:cNvPr id="78" name="Group 77">
                <a:extLst>
                  <a:ext uri="{FF2B5EF4-FFF2-40B4-BE49-F238E27FC236}">
                    <a16:creationId xmlns:a16="http://schemas.microsoft.com/office/drawing/2014/main" id="{2E03A199-BD1A-4986-A891-FE275BCD2F81}"/>
                  </a:ext>
                </a:extLst>
              </p:cNvPr>
              <p:cNvGrpSpPr/>
              <p:nvPr/>
            </p:nvGrpSpPr>
            <p:grpSpPr>
              <a:xfrm>
                <a:off x="5560534" y="718566"/>
                <a:ext cx="5398956" cy="3230403"/>
                <a:chOff x="1045491" y="751831"/>
                <a:chExt cx="5398956" cy="3230403"/>
              </a:xfrm>
            </p:grpSpPr>
            <p:pic>
              <p:nvPicPr>
                <p:cNvPr id="76" name="Picture 75">
                  <a:extLst>
                    <a:ext uri="{FF2B5EF4-FFF2-40B4-BE49-F238E27FC236}">
                      <a16:creationId xmlns:a16="http://schemas.microsoft.com/office/drawing/2014/main" id="{16684AB7-8CFB-48E0-BCAF-44163697E2E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422" b="89970" l="9857" r="95850">
                              <a14:foregroundMark x1="93774" y1="61094" x2="90402" y2="47112"/>
                              <a14:foregroundMark x1="90402" y1="47112" x2="84955" y2="35258"/>
                              <a14:foregroundMark x1="84955" y1="35258" x2="78599" y2="39210"/>
                              <a14:foregroundMark x1="78599" y1="39210" x2="73930" y2="51064"/>
                              <a14:foregroundMark x1="73930" y1="51064" x2="73800" y2="67477"/>
                              <a14:foregroundMark x1="73800" y1="67477" x2="77043" y2="82067"/>
                              <a14:foregroundMark x1="77043" y1="82067" x2="83268" y2="89058"/>
                              <a14:foregroundMark x1="83268" y1="89058" x2="89883" y2="88754"/>
                              <a14:foregroundMark x1="89883" y1="88754" x2="92866" y2="88754"/>
                              <a14:foregroundMark x1="91829" y1="42553" x2="95850" y2="59271"/>
                            </a14:backgroundRemoval>
                          </a14:imgEffect>
                        </a14:imgLayer>
                      </a14:imgProps>
                    </a:ext>
                  </a:extLst>
                </a:blip>
                <a:srcRect l="63942"/>
                <a:stretch/>
              </p:blipFill>
              <p:spPr>
                <a:xfrm>
                  <a:off x="3796451" y="751831"/>
                  <a:ext cx="2647996" cy="3133725"/>
                </a:xfrm>
                <a:prstGeom prst="rect">
                  <a:avLst/>
                </a:prstGeom>
              </p:spPr>
            </p:pic>
            <p:pic>
              <p:nvPicPr>
                <p:cNvPr id="77" name="Picture 76">
                  <a:extLst>
                    <a:ext uri="{FF2B5EF4-FFF2-40B4-BE49-F238E27FC236}">
                      <a16:creationId xmlns:a16="http://schemas.microsoft.com/office/drawing/2014/main" id="{F5526CAE-3CD0-418D-A9EF-0741C6C5FCF4}"/>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786" b="96330" l="9579" r="93759">
                              <a14:foregroundMark x1="24383" y1="79511" x2="30334" y2="90214"/>
                              <a14:foregroundMark x1="30334" y1="90214" x2="32511" y2="89602"/>
                              <a14:foregroundMark x1="44267" y1="82875" x2="56168" y2="85627"/>
                              <a14:foregroundMark x1="28882" y1="88379" x2="62845" y2="88379"/>
                              <a14:foregroundMark x1="62845" y1="88379" x2="71263" y2="87156"/>
                              <a14:foregroundMark x1="71263" y1="87156" x2="78810" y2="87156"/>
                              <a14:foregroundMark x1="78810" y1="87156" x2="87083" y2="86850"/>
                              <a14:foregroundMark x1="87083" y1="86850" x2="93904" y2="86850"/>
                              <a14:foregroundMark x1="25254" y1="96636" x2="54717" y2="97248"/>
                              <a14:foregroundMark x1="54717" y1="97248" x2="62264" y2="96942"/>
                              <a14:foregroundMark x1="62264" y1="96942" x2="69811" y2="96942"/>
                              <a14:foregroundMark x1="69811" y1="96942" x2="77358" y2="96330"/>
                              <a14:foregroundMark x1="77358" y1="96330" x2="77649" y2="96330"/>
                              <a14:foregroundMark x1="44122" y1="74924" x2="52104" y2="74924"/>
                              <a14:foregroundMark x1="59797" y1="75535" x2="70102" y2="75535"/>
                              <a14:foregroundMark x1="29463" y1="78899" x2="30044" y2="87462"/>
                              <a14:foregroundMark x1="22787" y1="83486" x2="27576" y2="94801"/>
                              <a14:foregroundMark x1="27576" y1="94801" x2="28882" y2="94495"/>
                            </a14:backgroundRemoval>
                          </a14:imgEffect>
                        </a14:imgLayer>
                      </a14:imgProps>
                    </a:ext>
                  </a:extLst>
                </a:blip>
                <a:srcRect l="17444" t="67578"/>
                <a:stretch/>
              </p:blipFill>
              <p:spPr>
                <a:xfrm>
                  <a:off x="1045491" y="2979283"/>
                  <a:ext cx="5380994" cy="1002951"/>
                </a:xfrm>
                <a:prstGeom prst="rect">
                  <a:avLst/>
                </a:prstGeom>
              </p:spPr>
            </p:pic>
          </p:grpSp>
          <p:sp>
            <p:nvSpPr>
              <p:cNvPr id="82" name="Partial Circle 81">
                <a:extLst>
                  <a:ext uri="{FF2B5EF4-FFF2-40B4-BE49-F238E27FC236}">
                    <a16:creationId xmlns:a16="http://schemas.microsoft.com/office/drawing/2014/main" id="{CC8026DB-5C6F-4A2F-B4A9-23E05AFA9BC3}"/>
                  </a:ext>
                </a:extLst>
              </p:cNvPr>
              <p:cNvSpPr/>
              <p:nvPr/>
            </p:nvSpPr>
            <p:spPr>
              <a:xfrm rot="10800000">
                <a:off x="8019543" y="2180726"/>
                <a:ext cx="2671569" cy="2677435"/>
              </a:xfrm>
              <a:prstGeom prst="pie">
                <a:avLst>
                  <a:gd name="adj1" fmla="val 0"/>
                  <a:gd name="adj2" fmla="val 4663874"/>
                </a:avLst>
              </a:prstGeom>
              <a:noFill/>
              <a:ln w="38100">
                <a:solidFill>
                  <a:srgbClr val="D49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3" name="Partial Circle 82">
                <a:extLst>
                  <a:ext uri="{FF2B5EF4-FFF2-40B4-BE49-F238E27FC236}">
                    <a16:creationId xmlns:a16="http://schemas.microsoft.com/office/drawing/2014/main" id="{46A97A62-2FE1-4058-B019-22A6FD8A9CF9}"/>
                  </a:ext>
                </a:extLst>
              </p:cNvPr>
              <p:cNvSpPr/>
              <p:nvPr/>
            </p:nvSpPr>
            <p:spPr>
              <a:xfrm rot="17805768">
                <a:off x="8618726" y="511304"/>
                <a:ext cx="2465769" cy="2582376"/>
              </a:xfrm>
              <a:prstGeom prst="pie">
                <a:avLst>
                  <a:gd name="adj1" fmla="val 1952304"/>
                  <a:gd name="adj2" fmla="val 7095840"/>
                </a:avLst>
              </a:prstGeom>
              <a:noFill/>
              <a:ln w="38100">
                <a:solidFill>
                  <a:srgbClr val="D49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4" name="Partial Circle 83">
                <a:extLst>
                  <a:ext uri="{FF2B5EF4-FFF2-40B4-BE49-F238E27FC236}">
                    <a16:creationId xmlns:a16="http://schemas.microsoft.com/office/drawing/2014/main" id="{456565F9-3C59-433E-9D95-C98897462B2C}"/>
                  </a:ext>
                </a:extLst>
              </p:cNvPr>
              <p:cNvSpPr/>
              <p:nvPr/>
            </p:nvSpPr>
            <p:spPr>
              <a:xfrm rot="10800000">
                <a:off x="8235455" y="1252114"/>
                <a:ext cx="1671726" cy="1857221"/>
              </a:xfrm>
              <a:prstGeom prst="pie">
                <a:avLst>
                  <a:gd name="adj1" fmla="val 4311432"/>
                  <a:gd name="adj2" fmla="val 9169378"/>
                </a:avLst>
              </a:prstGeom>
              <a:noFill/>
              <a:ln w="38100">
                <a:solidFill>
                  <a:srgbClr val="D49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5" name="TextBox 84">
                <a:extLst>
                  <a:ext uri="{FF2B5EF4-FFF2-40B4-BE49-F238E27FC236}">
                    <a16:creationId xmlns:a16="http://schemas.microsoft.com/office/drawing/2014/main" id="{BB20E3C8-B0F0-4FB7-BBFF-DEA14A8B6F95}"/>
                  </a:ext>
                </a:extLst>
              </p:cNvPr>
              <p:cNvSpPr txBox="1"/>
              <p:nvPr/>
            </p:nvSpPr>
            <p:spPr>
              <a:xfrm>
                <a:off x="11074595" y="1883065"/>
                <a:ext cx="585271" cy="400110"/>
              </a:xfrm>
              <a:prstGeom prst="rect">
                <a:avLst/>
              </a:prstGeom>
              <a:noFill/>
            </p:spPr>
            <p:txBody>
              <a:bodyPr wrap="square" rtlCol="0">
                <a:spAutoFit/>
              </a:bodyPr>
              <a:lstStyle/>
              <a:p>
                <a:r>
                  <a:rPr lang="en-GB"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78⁰</a:t>
                </a:r>
                <a:endParaRPr lang="en-GB" sz="2000" dirty="0">
                  <a:ln w="0"/>
                  <a:effectLst>
                    <a:outerShdw blurRad="38100" dist="19050" dir="2700000" algn="tl" rotWithShape="0">
                      <a:schemeClr val="dk1">
                        <a:alpha val="40000"/>
                      </a:schemeClr>
                    </a:outerShdw>
                  </a:effectLst>
                </a:endParaRPr>
              </a:p>
            </p:txBody>
          </p:sp>
          <p:sp>
            <p:nvSpPr>
              <p:cNvPr id="86" name="TextBox 85">
                <a:extLst>
                  <a:ext uri="{FF2B5EF4-FFF2-40B4-BE49-F238E27FC236}">
                    <a16:creationId xmlns:a16="http://schemas.microsoft.com/office/drawing/2014/main" id="{F2936B73-F48E-43DE-8465-B59750B55377}"/>
                  </a:ext>
                </a:extLst>
              </p:cNvPr>
              <p:cNvSpPr txBox="1"/>
              <p:nvPr/>
            </p:nvSpPr>
            <p:spPr>
              <a:xfrm>
                <a:off x="9266340" y="930598"/>
                <a:ext cx="585271" cy="400110"/>
              </a:xfrm>
              <a:prstGeom prst="rect">
                <a:avLst/>
              </a:prstGeom>
              <a:noFill/>
            </p:spPr>
            <p:txBody>
              <a:bodyPr wrap="square" rtlCol="0">
                <a:spAutoFit/>
              </a:bodyPr>
              <a:lstStyle/>
              <a:p>
                <a:r>
                  <a:rPr lang="en-GB"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78⁰</a:t>
                </a:r>
                <a:endParaRPr lang="en-GB" sz="2000" dirty="0">
                  <a:ln w="0"/>
                  <a:effectLst>
                    <a:outerShdw blurRad="38100" dist="19050" dir="2700000" algn="tl" rotWithShape="0">
                      <a:schemeClr val="dk1">
                        <a:alpha val="40000"/>
                      </a:schemeClr>
                    </a:outerShdw>
                  </a:effectLst>
                </a:endParaRPr>
              </a:p>
            </p:txBody>
          </p:sp>
          <p:sp>
            <p:nvSpPr>
              <p:cNvPr id="87" name="TextBox 86">
                <a:extLst>
                  <a:ext uri="{FF2B5EF4-FFF2-40B4-BE49-F238E27FC236}">
                    <a16:creationId xmlns:a16="http://schemas.microsoft.com/office/drawing/2014/main" id="{F7CE72A8-D6D7-4B2A-9D19-071C54276954}"/>
                  </a:ext>
                </a:extLst>
              </p:cNvPr>
              <p:cNvSpPr txBox="1"/>
              <p:nvPr/>
            </p:nvSpPr>
            <p:spPr>
              <a:xfrm>
                <a:off x="8018858" y="2243390"/>
                <a:ext cx="585271" cy="400110"/>
              </a:xfrm>
              <a:prstGeom prst="rect">
                <a:avLst/>
              </a:prstGeom>
              <a:noFill/>
            </p:spPr>
            <p:txBody>
              <a:bodyPr wrap="square" rtlCol="0">
                <a:spAutoFit/>
              </a:bodyPr>
              <a:lstStyle/>
              <a:p>
                <a:r>
                  <a:rPr lang="en-GB" sz="2000" dirty="0">
                    <a:ln w="0"/>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78⁰</a:t>
                </a:r>
                <a:endParaRPr lang="en-GB" sz="2000" dirty="0">
                  <a:ln w="0"/>
                  <a:effectLst>
                    <a:outerShdw blurRad="38100" dist="19050" dir="2700000" algn="tl" rotWithShape="0">
                      <a:schemeClr val="dk1">
                        <a:alpha val="40000"/>
                      </a:schemeClr>
                    </a:outerShdw>
                  </a:effectLst>
                </a:endParaRPr>
              </a:p>
            </p:txBody>
          </p:sp>
        </p:grpSp>
        <p:cxnSp>
          <p:nvCxnSpPr>
            <p:cNvPr id="6" name="Straight Connector 5">
              <a:extLst>
                <a:ext uri="{FF2B5EF4-FFF2-40B4-BE49-F238E27FC236}">
                  <a16:creationId xmlns:a16="http://schemas.microsoft.com/office/drawing/2014/main" id="{97420E9D-184F-4E35-99F4-EEF21AA01370}"/>
                </a:ext>
              </a:extLst>
            </p:cNvPr>
            <p:cNvCxnSpPr/>
            <p:nvPr/>
          </p:nvCxnSpPr>
          <p:spPr>
            <a:xfrm flipH="1" flipV="1">
              <a:off x="9189328" y="1717040"/>
              <a:ext cx="162266" cy="63500"/>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56C5D67-4A31-46E4-A0FF-13FC373ED241}"/>
                </a:ext>
              </a:extLst>
            </p:cNvPr>
            <p:cNvCxnSpPr>
              <a:cxnSpLocks/>
            </p:cNvCxnSpPr>
            <p:nvPr/>
          </p:nvCxnSpPr>
          <p:spPr>
            <a:xfrm flipV="1">
              <a:off x="9254371" y="1765150"/>
              <a:ext cx="89824" cy="138964"/>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84F4F6C-1974-4A15-A9FD-A058F3C36086}"/>
                </a:ext>
              </a:extLst>
            </p:cNvPr>
            <p:cNvCxnSpPr>
              <a:cxnSpLocks/>
              <a:endCxn id="82" idx="0"/>
            </p:cNvCxnSpPr>
            <p:nvPr/>
          </p:nvCxnSpPr>
          <p:spPr>
            <a:xfrm flipH="1">
              <a:off x="8299819" y="2952466"/>
              <a:ext cx="115696" cy="132646"/>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42F6B0F-B9B6-46BE-8305-E872E497B2C6}"/>
                </a:ext>
              </a:extLst>
            </p:cNvPr>
            <p:cNvCxnSpPr>
              <a:cxnSpLocks/>
              <a:endCxn id="82" idx="0"/>
            </p:cNvCxnSpPr>
            <p:nvPr/>
          </p:nvCxnSpPr>
          <p:spPr>
            <a:xfrm>
              <a:off x="8194040" y="2939124"/>
              <a:ext cx="105779" cy="145988"/>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4FDEDA6-B8F6-4043-B81B-AFF6E509EDB7}"/>
                </a:ext>
              </a:extLst>
            </p:cNvPr>
            <p:cNvCxnSpPr>
              <a:cxnSpLocks/>
            </p:cNvCxnSpPr>
            <p:nvPr/>
          </p:nvCxnSpPr>
          <p:spPr>
            <a:xfrm flipV="1">
              <a:off x="10105253" y="1216214"/>
              <a:ext cx="34253" cy="151947"/>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E56BD3C-0AF1-4F12-B6AE-06B62199693F}"/>
                </a:ext>
              </a:extLst>
            </p:cNvPr>
            <p:cNvCxnSpPr>
              <a:cxnSpLocks/>
            </p:cNvCxnSpPr>
            <p:nvPr/>
          </p:nvCxnSpPr>
          <p:spPr>
            <a:xfrm flipH="1" flipV="1">
              <a:off x="9982528" y="1282153"/>
              <a:ext cx="132231" cy="74100"/>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D830F22-3F56-477D-8B6C-D51A2C169940}"/>
                </a:ext>
              </a:extLst>
            </p:cNvPr>
            <p:cNvCxnSpPr>
              <a:cxnSpLocks/>
            </p:cNvCxnSpPr>
            <p:nvPr/>
          </p:nvCxnSpPr>
          <p:spPr>
            <a:xfrm flipV="1">
              <a:off x="9063853" y="768086"/>
              <a:ext cx="77607" cy="109700"/>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82BA6B9-4103-457B-B554-9BBFB8732022}"/>
                </a:ext>
              </a:extLst>
            </p:cNvPr>
            <p:cNvCxnSpPr>
              <a:cxnSpLocks/>
            </p:cNvCxnSpPr>
            <p:nvPr/>
          </p:nvCxnSpPr>
          <p:spPr>
            <a:xfrm>
              <a:off x="9063853" y="870871"/>
              <a:ext cx="125475" cy="48709"/>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DDC12C3-4FA8-467D-8937-F185B9471917}"/>
                </a:ext>
              </a:extLst>
            </p:cNvPr>
            <p:cNvCxnSpPr>
              <a:cxnSpLocks/>
            </p:cNvCxnSpPr>
            <p:nvPr/>
          </p:nvCxnSpPr>
          <p:spPr>
            <a:xfrm flipV="1">
              <a:off x="11180418" y="728981"/>
              <a:ext cx="20723" cy="134715"/>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523B706-8E32-49AF-B1DC-A98C1803A9B3}"/>
                </a:ext>
              </a:extLst>
            </p:cNvPr>
            <p:cNvCxnSpPr>
              <a:cxnSpLocks/>
            </p:cNvCxnSpPr>
            <p:nvPr/>
          </p:nvCxnSpPr>
          <p:spPr>
            <a:xfrm>
              <a:off x="11199694" y="720767"/>
              <a:ext cx="125475" cy="47319"/>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2F24742-88F0-4437-BA95-885BCDFFE460}"/>
                </a:ext>
              </a:extLst>
            </p:cNvPr>
            <p:cNvCxnSpPr>
              <a:cxnSpLocks/>
            </p:cNvCxnSpPr>
            <p:nvPr/>
          </p:nvCxnSpPr>
          <p:spPr>
            <a:xfrm flipV="1">
              <a:off x="10860378" y="2280294"/>
              <a:ext cx="20723" cy="134715"/>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2D87A9B-19D8-46ED-B109-4BD0E8C9E0AB}"/>
                </a:ext>
              </a:extLst>
            </p:cNvPr>
            <p:cNvCxnSpPr>
              <a:cxnSpLocks/>
            </p:cNvCxnSpPr>
            <p:nvPr/>
          </p:nvCxnSpPr>
          <p:spPr>
            <a:xfrm>
              <a:off x="10870739" y="2415009"/>
              <a:ext cx="108981" cy="0"/>
            </a:xfrm>
            <a:prstGeom prst="line">
              <a:avLst/>
            </a:prstGeom>
            <a:ln w="28575">
              <a:solidFill>
                <a:srgbClr val="D49C2C"/>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679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12192000" cy="935086"/>
          </a:xfrm>
        </p:spPr>
        <p:txBody>
          <a:bodyPr/>
          <a:lstStyle/>
          <a:p>
            <a:r>
              <a:rPr lang="en-GB" dirty="0"/>
              <a:t>Method - Palm</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8</a:t>
            </a:fld>
            <a:endParaRPr lang="en-GB"/>
          </a:p>
        </p:txBody>
      </p:sp>
      <p:sp>
        <p:nvSpPr>
          <p:cNvPr id="5" name="Content Placeholder 2">
            <a:extLst>
              <a:ext uri="{FF2B5EF4-FFF2-40B4-BE49-F238E27FC236}">
                <a16:creationId xmlns:a16="http://schemas.microsoft.com/office/drawing/2014/main" id="{C7A70442-4EFD-4566-84D2-05F8210A4EF9}"/>
              </a:ext>
            </a:extLst>
          </p:cNvPr>
          <p:cNvSpPr>
            <a:spLocks noGrp="1"/>
          </p:cNvSpPr>
          <p:nvPr>
            <p:ph idx="1"/>
          </p:nvPr>
        </p:nvSpPr>
        <p:spPr>
          <a:xfrm>
            <a:off x="327957" y="1257300"/>
            <a:ext cx="11497697" cy="4800600"/>
          </a:xfrm>
        </p:spPr>
        <p:txBody>
          <a:bodyPr/>
          <a:lstStyle/>
          <a:p>
            <a:endParaRPr lang="en-GB" dirty="0"/>
          </a:p>
          <a:p>
            <a:endParaRPr lang="en-GB" dirty="0"/>
          </a:p>
        </p:txBody>
      </p:sp>
      <p:grpSp>
        <p:nvGrpSpPr>
          <p:cNvPr id="3" name="Group 2">
            <a:extLst>
              <a:ext uri="{FF2B5EF4-FFF2-40B4-BE49-F238E27FC236}">
                <a16:creationId xmlns:a16="http://schemas.microsoft.com/office/drawing/2014/main" id="{18014B57-57C3-4522-AE42-CA1EE64B55FB}"/>
              </a:ext>
            </a:extLst>
          </p:cNvPr>
          <p:cNvGrpSpPr/>
          <p:nvPr/>
        </p:nvGrpSpPr>
        <p:grpSpPr>
          <a:xfrm>
            <a:off x="949047" y="1165578"/>
            <a:ext cx="4878004" cy="4394638"/>
            <a:chOff x="626781" y="1100640"/>
            <a:chExt cx="5433379" cy="4957260"/>
          </a:xfrm>
        </p:grpSpPr>
        <p:pic>
          <p:nvPicPr>
            <p:cNvPr id="6" name="Picture 5">
              <a:extLst>
                <a:ext uri="{FF2B5EF4-FFF2-40B4-BE49-F238E27FC236}">
                  <a16:creationId xmlns:a16="http://schemas.microsoft.com/office/drawing/2014/main" id="{48904097-2A3C-450E-9F90-D90B81560D4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416" b="94687" l="8718" r="91795">
                          <a14:foregroundMark x1="19658" y1="87666" x2="22051" y2="87856"/>
                          <a14:foregroundMark x1="17094" y1="93169" x2="23419" y2="93548"/>
                          <a14:foregroundMark x1="89744" y1="81214" x2="91795" y2="44023"/>
                          <a14:foregroundMark x1="64274" y1="7211" x2="69744" y2="8349"/>
                          <a14:foregroundMark x1="66325" y1="3605" x2="68547" y2="3605"/>
                          <a14:foregroundMark x1="11966" y1="81025" x2="12821" y2="74383"/>
                          <a14:foregroundMark x1="11453" y1="63378" x2="11282" y2="57495"/>
                          <a14:foregroundMark x1="11111" y1="45920" x2="12137" y2="39279"/>
                          <a14:foregroundMark x1="9060" y1="62429" x2="8718" y2="57306"/>
                          <a14:foregroundMark x1="8889" y1="78748" x2="9060" y2="76660"/>
                          <a14:foregroundMark x1="8889" y1="42315" x2="9060" y2="44402"/>
                          <a14:foregroundMark x1="40000" y1="93548" x2="40000" y2="92410"/>
                          <a14:foregroundMark x1="29402" y1="94687" x2="29231" y2="93548"/>
                          <a14:foregroundMark x1="22051" y1="93928" x2="24786" y2="93548"/>
                        </a14:backgroundRemoval>
                      </a14:imgEffect>
                    </a14:imgLayer>
                  </a14:imgProps>
                </a:ext>
              </a:extLst>
            </a:blip>
            <a:srcRect l="3763" r="2114"/>
            <a:stretch/>
          </p:blipFill>
          <p:spPr>
            <a:xfrm rot="5400000">
              <a:off x="520452" y="1206969"/>
              <a:ext cx="4957260" cy="4744601"/>
            </a:xfrm>
            <a:prstGeom prst="rect">
              <a:avLst/>
            </a:prstGeom>
          </p:spPr>
        </p:pic>
        <p:cxnSp>
          <p:nvCxnSpPr>
            <p:cNvPr id="7" name="Straight Connector 6">
              <a:extLst>
                <a:ext uri="{FF2B5EF4-FFF2-40B4-BE49-F238E27FC236}">
                  <a16:creationId xmlns:a16="http://schemas.microsoft.com/office/drawing/2014/main" id="{8B134224-BDFB-4859-9A4D-8B4C059EB34F}"/>
                </a:ext>
              </a:extLst>
            </p:cNvPr>
            <p:cNvCxnSpPr/>
            <p:nvPr/>
          </p:nvCxnSpPr>
          <p:spPr>
            <a:xfrm>
              <a:off x="2516512" y="1210333"/>
              <a:ext cx="296391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9E212CE-EAB2-4915-BA55-BD9D7A589FCA}"/>
                </a:ext>
              </a:extLst>
            </p:cNvPr>
            <p:cNvCxnSpPr/>
            <p:nvPr/>
          </p:nvCxnSpPr>
          <p:spPr>
            <a:xfrm>
              <a:off x="3441423" y="5845395"/>
              <a:ext cx="203900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DB205C9-2080-4BE9-A48F-97F1180A9FCF}"/>
                </a:ext>
              </a:extLst>
            </p:cNvPr>
            <p:cNvCxnSpPr/>
            <p:nvPr/>
          </p:nvCxnSpPr>
          <p:spPr>
            <a:xfrm>
              <a:off x="5480430" y="1210333"/>
              <a:ext cx="0" cy="46350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73E40C3-03BA-4633-B5FF-2EDB70A9DBBD}"/>
                </a:ext>
              </a:extLst>
            </p:cNvPr>
            <p:cNvSpPr txBox="1"/>
            <p:nvPr/>
          </p:nvSpPr>
          <p:spPr>
            <a:xfrm>
              <a:off x="4900698" y="3302197"/>
              <a:ext cx="1159462" cy="451334"/>
            </a:xfrm>
            <a:prstGeom prst="rect">
              <a:avLst/>
            </a:prstGeom>
            <a:solidFill>
              <a:schemeClr val="bg1"/>
            </a:solidFill>
          </p:spPr>
          <p:txBody>
            <a:bodyPr wrap="square" rtlCol="0">
              <a:spAutoFit/>
            </a:bodyPr>
            <a:lstStyle/>
            <a:p>
              <a:r>
                <a:rPr lang="en-GB" sz="2000" dirty="0">
                  <a:ln w="0"/>
                  <a:effectLst>
                    <a:outerShdw blurRad="38100" dist="19050" dir="2700000" algn="tl" rotWithShape="0">
                      <a:schemeClr val="dk1">
                        <a:alpha val="40000"/>
                      </a:schemeClr>
                    </a:outerShdw>
                  </a:effectLst>
                </a:rPr>
                <a:t>184mm</a:t>
              </a:r>
            </a:p>
          </p:txBody>
        </p:sp>
      </p:grpSp>
      <p:sp>
        <p:nvSpPr>
          <p:cNvPr id="12" name="TextBox 11">
            <a:extLst>
              <a:ext uri="{FF2B5EF4-FFF2-40B4-BE49-F238E27FC236}">
                <a16:creationId xmlns:a16="http://schemas.microsoft.com/office/drawing/2014/main" id="{B7E65545-3C74-42DF-B090-8CA0360CE365}"/>
              </a:ext>
            </a:extLst>
          </p:cNvPr>
          <p:cNvSpPr txBox="1"/>
          <p:nvPr/>
        </p:nvSpPr>
        <p:spPr>
          <a:xfrm>
            <a:off x="4934339" y="6098998"/>
            <a:ext cx="1975221" cy="400110"/>
          </a:xfrm>
          <a:prstGeom prst="rect">
            <a:avLst/>
          </a:prstGeom>
          <a:solidFill>
            <a:schemeClr val="accent5">
              <a:lumMod val="60000"/>
              <a:lumOff val="40000"/>
            </a:schemeClr>
          </a:solidFill>
        </p:spPr>
        <p:txBody>
          <a:bodyPr wrap="none" rtlCol="0">
            <a:spAutoFit/>
          </a:bodyPr>
          <a:lstStyle/>
          <a:p>
            <a:r>
              <a:rPr lang="en-GB" sz="2000" dirty="0">
                <a:ln w="0"/>
                <a:effectLst>
                  <a:outerShdw blurRad="38100" dist="19050" dir="2700000" algn="tl" rotWithShape="0">
                    <a:schemeClr val="dk1">
                      <a:alpha val="40000"/>
                    </a:schemeClr>
                  </a:outerShdw>
                </a:effectLst>
              </a:rPr>
              <a:t>Better Grasping</a:t>
            </a:r>
          </a:p>
        </p:txBody>
      </p:sp>
      <p:pic>
        <p:nvPicPr>
          <p:cNvPr id="15" name="Picture 14">
            <a:extLst>
              <a:ext uri="{FF2B5EF4-FFF2-40B4-BE49-F238E27FC236}">
                <a16:creationId xmlns:a16="http://schemas.microsoft.com/office/drawing/2014/main" id="{CA07FC4F-0922-4C9C-BB75-A1A22A8B136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83" b="89950" l="7100" r="91576">
                        <a14:foregroundMark x1="7100" y1="48744" x2="9146" y2="53266"/>
                        <a14:foregroundMark x1="91576" y1="22781" x2="91336" y2="30821"/>
                        <a14:foregroundMark x1="57160" y1="89782" x2="63057" y2="89950"/>
                      </a14:backgroundRemoval>
                    </a14:imgEffect>
                  </a14:imgLayer>
                </a14:imgProps>
              </a:ext>
            </a:extLst>
          </a:blip>
          <a:stretch>
            <a:fillRect/>
          </a:stretch>
        </p:blipFill>
        <p:spPr>
          <a:xfrm>
            <a:off x="5921950" y="558174"/>
            <a:ext cx="4615750" cy="3316008"/>
          </a:xfrm>
          <a:prstGeom prst="rect">
            <a:avLst/>
          </a:prstGeom>
        </p:spPr>
      </p:pic>
      <p:grpSp>
        <p:nvGrpSpPr>
          <p:cNvPr id="17" name="Group 16">
            <a:extLst>
              <a:ext uri="{FF2B5EF4-FFF2-40B4-BE49-F238E27FC236}">
                <a16:creationId xmlns:a16="http://schemas.microsoft.com/office/drawing/2014/main" id="{4905C430-BA4E-4F42-A9FC-DF987BEF9BFF}"/>
              </a:ext>
            </a:extLst>
          </p:cNvPr>
          <p:cNvGrpSpPr/>
          <p:nvPr/>
        </p:nvGrpSpPr>
        <p:grpSpPr>
          <a:xfrm>
            <a:off x="7833520" y="4072903"/>
            <a:ext cx="3758106" cy="2122980"/>
            <a:chOff x="8238704" y="3891668"/>
            <a:chExt cx="3758106" cy="2122980"/>
          </a:xfrm>
        </p:grpSpPr>
        <p:pic>
          <p:nvPicPr>
            <p:cNvPr id="14" name="Picture 13">
              <a:extLst>
                <a:ext uri="{FF2B5EF4-FFF2-40B4-BE49-F238E27FC236}">
                  <a16:creationId xmlns:a16="http://schemas.microsoft.com/office/drawing/2014/main" id="{F949BCEE-39EB-4A3C-8D84-CCB9653C178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302" b="89406" l="7051" r="93890">
                          <a14:foregroundMark x1="7168" y1="54522" x2="7168" y2="62274"/>
                          <a14:foregroundMark x1="37720" y1="84755" x2="49941" y2="85271"/>
                          <a14:foregroundMark x1="49941" y1="85271" x2="71798" y2="77261"/>
                          <a14:foregroundMark x1="71798" y1="77261" x2="76498" y2="70284"/>
                          <a14:foregroundMark x1="93302" y1="54264" x2="93890" y2="55039"/>
                          <a14:foregroundMark x1="63690" y1="9302" x2="63690" y2="9302"/>
                          <a14:foregroundMark x1="25852" y1="37984" x2="54877" y2="25840"/>
                        </a14:backgroundRemoval>
                      </a14:imgEffect>
                    </a14:imgLayer>
                  </a14:imgProps>
                </a:ext>
              </a:extLst>
            </a:blip>
            <a:stretch>
              <a:fillRect/>
            </a:stretch>
          </p:blipFill>
          <p:spPr>
            <a:xfrm>
              <a:off x="8238704" y="3891668"/>
              <a:ext cx="3758106" cy="1709032"/>
            </a:xfrm>
            <a:prstGeom prst="rect">
              <a:avLst/>
            </a:prstGeom>
          </p:spPr>
        </p:pic>
        <p:sp>
          <p:nvSpPr>
            <p:cNvPr id="16" name="TextBox 15">
              <a:extLst>
                <a:ext uri="{FF2B5EF4-FFF2-40B4-BE49-F238E27FC236}">
                  <a16:creationId xmlns:a16="http://schemas.microsoft.com/office/drawing/2014/main" id="{88AC44A9-2D9D-4C43-B086-A23AE956108D}"/>
                </a:ext>
              </a:extLst>
            </p:cNvPr>
            <p:cNvSpPr txBox="1"/>
            <p:nvPr/>
          </p:nvSpPr>
          <p:spPr>
            <a:xfrm>
              <a:off x="8238704" y="5645316"/>
              <a:ext cx="3758106" cy="369332"/>
            </a:xfrm>
            <a:prstGeom prst="rect">
              <a:avLst/>
            </a:prstGeom>
            <a:noFill/>
          </p:spPr>
          <p:txBody>
            <a:bodyPr wrap="square" rtlCol="0">
              <a:spAutoFit/>
            </a:bodyPr>
            <a:lstStyle/>
            <a:p>
              <a:pPr algn="ctr"/>
              <a:r>
                <a:rPr lang="en-GB" dirty="0"/>
                <a:t>Soft, Curved Palm Surface</a:t>
              </a:r>
            </a:p>
          </p:txBody>
        </p:sp>
      </p:grpSp>
    </p:spTree>
    <p:extLst>
      <p:ext uri="{BB962C8B-B14F-4D97-AF65-F5344CB8AC3E}">
        <p14:creationId xmlns:p14="http://schemas.microsoft.com/office/powerpoint/2010/main" val="239810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B7C93-A6A6-4092-861D-5C662A2E229E}"/>
              </a:ext>
            </a:extLst>
          </p:cNvPr>
          <p:cNvSpPr>
            <a:spLocks noGrp="1"/>
          </p:cNvSpPr>
          <p:nvPr>
            <p:ph type="title"/>
          </p:nvPr>
        </p:nvSpPr>
        <p:spPr>
          <a:xfrm>
            <a:off x="0" y="-2931"/>
            <a:ext cx="8796750" cy="935086"/>
          </a:xfrm>
        </p:spPr>
        <p:txBody>
          <a:bodyPr/>
          <a:lstStyle/>
          <a:p>
            <a:r>
              <a:rPr lang="en-GB" dirty="0"/>
              <a:t>Method – Motor Arrangement</a:t>
            </a:r>
          </a:p>
        </p:txBody>
      </p:sp>
      <p:sp>
        <p:nvSpPr>
          <p:cNvPr id="4" name="Slide Number Placeholder 3">
            <a:extLst>
              <a:ext uri="{FF2B5EF4-FFF2-40B4-BE49-F238E27FC236}">
                <a16:creationId xmlns:a16="http://schemas.microsoft.com/office/drawing/2014/main" id="{783E3A73-353D-40CB-9668-7611913649A5}"/>
              </a:ext>
            </a:extLst>
          </p:cNvPr>
          <p:cNvSpPr>
            <a:spLocks noGrp="1"/>
          </p:cNvSpPr>
          <p:nvPr>
            <p:ph type="sldNum" sz="quarter" idx="12"/>
          </p:nvPr>
        </p:nvSpPr>
        <p:spPr/>
        <p:txBody>
          <a:bodyPr/>
          <a:lstStyle/>
          <a:p>
            <a:fld id="{C4F59775-350A-4280-9320-913C2D92277F}" type="slidenum">
              <a:rPr lang="en-GB" smtClean="0"/>
              <a:t>9</a:t>
            </a:fld>
            <a:endParaRPr lang="en-GB"/>
          </a:p>
        </p:txBody>
      </p:sp>
      <p:sp>
        <p:nvSpPr>
          <p:cNvPr id="5" name="Content Placeholder 2">
            <a:extLst>
              <a:ext uri="{FF2B5EF4-FFF2-40B4-BE49-F238E27FC236}">
                <a16:creationId xmlns:a16="http://schemas.microsoft.com/office/drawing/2014/main" id="{C7A70442-4EFD-4566-84D2-05F8210A4EF9}"/>
              </a:ext>
            </a:extLst>
          </p:cNvPr>
          <p:cNvSpPr>
            <a:spLocks noGrp="1"/>
          </p:cNvSpPr>
          <p:nvPr>
            <p:ph idx="1"/>
          </p:nvPr>
        </p:nvSpPr>
        <p:spPr>
          <a:xfrm>
            <a:off x="327957" y="1257300"/>
            <a:ext cx="11497697" cy="4800600"/>
          </a:xfrm>
        </p:spPr>
        <p:txBody>
          <a:bodyPr/>
          <a:lstStyle/>
          <a:p>
            <a:endParaRPr lang="en-GB" dirty="0"/>
          </a:p>
          <a:p>
            <a:endParaRPr lang="en-GB" dirty="0"/>
          </a:p>
        </p:txBody>
      </p:sp>
      <p:grpSp>
        <p:nvGrpSpPr>
          <p:cNvPr id="6" name="Group 5">
            <a:extLst>
              <a:ext uri="{FF2B5EF4-FFF2-40B4-BE49-F238E27FC236}">
                <a16:creationId xmlns:a16="http://schemas.microsoft.com/office/drawing/2014/main" id="{B96825D6-12BA-421A-8FB9-29265DDF5E46}"/>
              </a:ext>
            </a:extLst>
          </p:cNvPr>
          <p:cNvGrpSpPr/>
          <p:nvPr/>
        </p:nvGrpSpPr>
        <p:grpSpPr>
          <a:xfrm>
            <a:off x="498627" y="1159005"/>
            <a:ext cx="11194746" cy="5494808"/>
            <a:chOff x="390854" y="1197358"/>
            <a:chExt cx="11194746" cy="5494808"/>
          </a:xfrm>
        </p:grpSpPr>
        <p:pic>
          <p:nvPicPr>
            <p:cNvPr id="7" name="Picture 6">
              <a:extLst>
                <a:ext uri="{FF2B5EF4-FFF2-40B4-BE49-F238E27FC236}">
                  <a16:creationId xmlns:a16="http://schemas.microsoft.com/office/drawing/2014/main" id="{4C68C799-EDCC-4319-BB50-9CE674C07BE8}"/>
                </a:ext>
              </a:extLst>
            </p:cNvPr>
            <p:cNvPicPr>
              <a:picLocks noChangeAspect="1"/>
            </p:cNvPicPr>
            <p:nvPr/>
          </p:nvPicPr>
          <p:blipFill>
            <a:blip r:embed="rId3"/>
            <a:stretch>
              <a:fillRect/>
            </a:stretch>
          </p:blipFill>
          <p:spPr>
            <a:xfrm>
              <a:off x="390854" y="1197358"/>
              <a:ext cx="11194746" cy="5150890"/>
            </a:xfrm>
            <a:prstGeom prst="rect">
              <a:avLst/>
            </a:prstGeom>
          </p:spPr>
        </p:pic>
        <p:cxnSp>
          <p:nvCxnSpPr>
            <p:cNvPr id="8" name="Straight Connector 7">
              <a:extLst>
                <a:ext uri="{FF2B5EF4-FFF2-40B4-BE49-F238E27FC236}">
                  <a16:creationId xmlns:a16="http://schemas.microsoft.com/office/drawing/2014/main" id="{0FDC2C97-6F92-48F7-93AA-333728DFFF3E}"/>
                </a:ext>
              </a:extLst>
            </p:cNvPr>
            <p:cNvCxnSpPr/>
            <p:nvPr/>
          </p:nvCxnSpPr>
          <p:spPr>
            <a:xfrm>
              <a:off x="4603531" y="3247697"/>
              <a:ext cx="1702676" cy="0"/>
            </a:xfrm>
            <a:prstGeom prst="line">
              <a:avLst/>
            </a:prstGeom>
            <a:ln w="28575">
              <a:solidFill>
                <a:srgbClr val="E5801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151CE8E-D81F-4602-B2E3-81E64C49FF3A}"/>
                </a:ext>
              </a:extLst>
            </p:cNvPr>
            <p:cNvCxnSpPr>
              <a:cxnSpLocks/>
            </p:cNvCxnSpPr>
            <p:nvPr/>
          </p:nvCxnSpPr>
          <p:spPr>
            <a:xfrm flipV="1">
              <a:off x="4393324" y="2680138"/>
              <a:ext cx="3972910" cy="173421"/>
            </a:xfrm>
            <a:prstGeom prst="line">
              <a:avLst/>
            </a:prstGeom>
            <a:ln w="28575">
              <a:solidFill>
                <a:srgbClr val="E5801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52A6957-C395-4FD1-9286-F89BB7F76D73}"/>
                </a:ext>
              </a:extLst>
            </p:cNvPr>
            <p:cNvCxnSpPr>
              <a:cxnSpLocks/>
            </p:cNvCxnSpPr>
            <p:nvPr/>
          </p:nvCxnSpPr>
          <p:spPr>
            <a:xfrm>
              <a:off x="4393324" y="3610304"/>
              <a:ext cx="3520966" cy="162499"/>
            </a:xfrm>
            <a:prstGeom prst="line">
              <a:avLst/>
            </a:prstGeom>
            <a:ln w="28575">
              <a:solidFill>
                <a:srgbClr val="E5801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70C9002-2E8D-47E0-AD6A-47F021CB5942}"/>
                </a:ext>
              </a:extLst>
            </p:cNvPr>
            <p:cNvCxnSpPr>
              <a:cxnSpLocks/>
            </p:cNvCxnSpPr>
            <p:nvPr/>
          </p:nvCxnSpPr>
          <p:spPr>
            <a:xfrm flipV="1">
              <a:off x="4603531" y="2766848"/>
              <a:ext cx="2806262" cy="480848"/>
            </a:xfrm>
            <a:prstGeom prst="line">
              <a:avLst/>
            </a:prstGeom>
            <a:ln w="28575">
              <a:solidFill>
                <a:srgbClr val="E5801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4BF644-B534-499F-964D-E7476E5024D3}"/>
                </a:ext>
              </a:extLst>
            </p:cNvPr>
            <p:cNvCxnSpPr>
              <a:cxnSpLocks/>
            </p:cNvCxnSpPr>
            <p:nvPr/>
          </p:nvCxnSpPr>
          <p:spPr>
            <a:xfrm>
              <a:off x="4603531" y="3247696"/>
              <a:ext cx="2806262" cy="443857"/>
            </a:xfrm>
            <a:prstGeom prst="line">
              <a:avLst/>
            </a:prstGeom>
            <a:ln w="28575">
              <a:solidFill>
                <a:srgbClr val="E5801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B1E1CF-0687-4DCD-90EB-B144F218890B}"/>
                </a:ext>
              </a:extLst>
            </p:cNvPr>
            <p:cNvCxnSpPr>
              <a:cxnSpLocks/>
            </p:cNvCxnSpPr>
            <p:nvPr/>
          </p:nvCxnSpPr>
          <p:spPr>
            <a:xfrm>
              <a:off x="7409793" y="2766848"/>
              <a:ext cx="3321269" cy="0"/>
            </a:xfrm>
            <a:prstGeom prst="line">
              <a:avLst/>
            </a:prstGeom>
            <a:ln w="28575">
              <a:solidFill>
                <a:srgbClr val="E5801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5444F0-5A1C-4569-9458-A635212913EA}"/>
                </a:ext>
              </a:extLst>
            </p:cNvPr>
            <p:cNvCxnSpPr>
              <a:cxnSpLocks/>
            </p:cNvCxnSpPr>
            <p:nvPr/>
          </p:nvCxnSpPr>
          <p:spPr>
            <a:xfrm>
              <a:off x="7409793" y="3701857"/>
              <a:ext cx="2900856" cy="0"/>
            </a:xfrm>
            <a:prstGeom prst="line">
              <a:avLst/>
            </a:prstGeom>
            <a:ln w="28575">
              <a:solidFill>
                <a:srgbClr val="E5801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DA6BB3B-CEEC-40DB-9BE3-E0BB61F125E7}"/>
                </a:ext>
              </a:extLst>
            </p:cNvPr>
            <p:cNvCxnSpPr>
              <a:cxnSpLocks/>
            </p:cNvCxnSpPr>
            <p:nvPr/>
          </p:nvCxnSpPr>
          <p:spPr>
            <a:xfrm>
              <a:off x="809297" y="2996761"/>
              <a:ext cx="3794234" cy="432239"/>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BA53D-C033-4E7C-B61A-ABEB34471316}"/>
                </a:ext>
              </a:extLst>
            </p:cNvPr>
            <p:cNvCxnSpPr>
              <a:cxnSpLocks/>
            </p:cNvCxnSpPr>
            <p:nvPr/>
          </p:nvCxnSpPr>
          <p:spPr>
            <a:xfrm>
              <a:off x="4572000" y="3425713"/>
              <a:ext cx="2822029" cy="479453"/>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391F9AD-42F5-487F-BDA7-216B11ADBCE7}"/>
                </a:ext>
              </a:extLst>
            </p:cNvPr>
            <p:cNvCxnSpPr>
              <a:cxnSpLocks/>
            </p:cNvCxnSpPr>
            <p:nvPr/>
          </p:nvCxnSpPr>
          <p:spPr>
            <a:xfrm>
              <a:off x="4572000" y="3425711"/>
              <a:ext cx="2822029" cy="1391475"/>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04ABE3-1069-4683-A347-60BCE61CAA1B}"/>
                </a:ext>
              </a:extLst>
            </p:cNvPr>
            <p:cNvCxnSpPr>
              <a:cxnSpLocks/>
            </p:cNvCxnSpPr>
            <p:nvPr/>
          </p:nvCxnSpPr>
          <p:spPr>
            <a:xfrm>
              <a:off x="7409793" y="4817186"/>
              <a:ext cx="3321269"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7F53720-79EB-4FE9-9D93-3C42F4F0D28C}"/>
                </a:ext>
              </a:extLst>
            </p:cNvPr>
            <p:cNvCxnSpPr>
              <a:cxnSpLocks/>
            </p:cNvCxnSpPr>
            <p:nvPr/>
          </p:nvCxnSpPr>
          <p:spPr>
            <a:xfrm>
              <a:off x="7394029" y="3905166"/>
              <a:ext cx="3337033" cy="0"/>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76E8408-8D22-4F25-B495-EF622637613B}"/>
                </a:ext>
              </a:extLst>
            </p:cNvPr>
            <p:cNvCxnSpPr>
              <a:cxnSpLocks/>
            </p:cNvCxnSpPr>
            <p:nvPr/>
          </p:nvCxnSpPr>
          <p:spPr>
            <a:xfrm>
              <a:off x="722014" y="3689047"/>
              <a:ext cx="3901509" cy="39330"/>
            </a:xfrm>
            <a:prstGeom prst="line">
              <a:avLst/>
            </a:prstGeom>
            <a:ln w="28575">
              <a:solidFill>
                <a:srgbClr val="4CD74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154658B-B39E-49ED-8265-F5C12C8DE319}"/>
                </a:ext>
              </a:extLst>
            </p:cNvPr>
            <p:cNvCxnSpPr>
              <a:cxnSpLocks/>
            </p:cNvCxnSpPr>
            <p:nvPr/>
          </p:nvCxnSpPr>
          <p:spPr>
            <a:xfrm>
              <a:off x="4623523" y="3738684"/>
              <a:ext cx="2770506" cy="203306"/>
            </a:xfrm>
            <a:prstGeom prst="line">
              <a:avLst/>
            </a:prstGeom>
            <a:ln w="28575">
              <a:solidFill>
                <a:srgbClr val="4CD74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FE5DB06-BC9E-4B1B-B75B-C8132FD56530}"/>
                </a:ext>
              </a:extLst>
            </p:cNvPr>
            <p:cNvCxnSpPr>
              <a:cxnSpLocks/>
            </p:cNvCxnSpPr>
            <p:nvPr/>
          </p:nvCxnSpPr>
          <p:spPr>
            <a:xfrm>
              <a:off x="4623523" y="3738682"/>
              <a:ext cx="2770506" cy="1101492"/>
            </a:xfrm>
            <a:prstGeom prst="line">
              <a:avLst/>
            </a:prstGeom>
            <a:ln w="28575">
              <a:solidFill>
                <a:srgbClr val="4CD74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6BBA994-A5B1-473B-A361-8035E7E66BBE}"/>
                </a:ext>
              </a:extLst>
            </p:cNvPr>
            <p:cNvCxnSpPr>
              <a:cxnSpLocks/>
            </p:cNvCxnSpPr>
            <p:nvPr/>
          </p:nvCxnSpPr>
          <p:spPr>
            <a:xfrm>
              <a:off x="7409793" y="4840174"/>
              <a:ext cx="3321269" cy="0"/>
            </a:xfrm>
            <a:prstGeom prst="line">
              <a:avLst/>
            </a:prstGeom>
            <a:ln w="28575">
              <a:solidFill>
                <a:srgbClr val="4CD74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E9EA8B5-35A0-42D7-9F9F-3AD2559A12CD}"/>
                </a:ext>
              </a:extLst>
            </p:cNvPr>
            <p:cNvCxnSpPr>
              <a:cxnSpLocks/>
            </p:cNvCxnSpPr>
            <p:nvPr/>
          </p:nvCxnSpPr>
          <p:spPr>
            <a:xfrm>
              <a:off x="7394029" y="3941990"/>
              <a:ext cx="3337033" cy="0"/>
            </a:xfrm>
            <a:prstGeom prst="line">
              <a:avLst/>
            </a:prstGeom>
            <a:ln w="28575">
              <a:solidFill>
                <a:srgbClr val="4CD74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70049C-B414-4562-9833-0291488F47D6}"/>
                </a:ext>
              </a:extLst>
            </p:cNvPr>
            <p:cNvCxnSpPr>
              <a:cxnSpLocks/>
            </p:cNvCxnSpPr>
            <p:nvPr/>
          </p:nvCxnSpPr>
          <p:spPr>
            <a:xfrm flipV="1">
              <a:off x="809297" y="3949495"/>
              <a:ext cx="3794234" cy="458197"/>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E47180C-8327-4ECB-96A5-BF09D36F2436}"/>
                </a:ext>
              </a:extLst>
            </p:cNvPr>
            <p:cNvCxnSpPr>
              <a:cxnSpLocks/>
            </p:cNvCxnSpPr>
            <p:nvPr/>
          </p:nvCxnSpPr>
          <p:spPr>
            <a:xfrm>
              <a:off x="4603531" y="3949497"/>
              <a:ext cx="2790498" cy="1067369"/>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F9F6499-E999-4A21-A3FA-BC1FACD48E53}"/>
                </a:ext>
              </a:extLst>
            </p:cNvPr>
            <p:cNvCxnSpPr>
              <a:cxnSpLocks/>
            </p:cNvCxnSpPr>
            <p:nvPr/>
          </p:nvCxnSpPr>
          <p:spPr>
            <a:xfrm>
              <a:off x="4603531" y="3949495"/>
              <a:ext cx="2880863" cy="1994871"/>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C2541DA-14E7-4A48-A2C7-B3D11DE190DD}"/>
                </a:ext>
              </a:extLst>
            </p:cNvPr>
            <p:cNvCxnSpPr>
              <a:cxnSpLocks/>
            </p:cNvCxnSpPr>
            <p:nvPr/>
          </p:nvCxnSpPr>
          <p:spPr>
            <a:xfrm>
              <a:off x="7484394" y="5944366"/>
              <a:ext cx="3321269"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B9C1C7-D2AE-4E15-956F-4BF3137518F8}"/>
                </a:ext>
              </a:extLst>
            </p:cNvPr>
            <p:cNvCxnSpPr>
              <a:cxnSpLocks/>
            </p:cNvCxnSpPr>
            <p:nvPr/>
          </p:nvCxnSpPr>
          <p:spPr>
            <a:xfrm>
              <a:off x="7409793" y="5020673"/>
              <a:ext cx="3337033"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5F2C57-B16A-4171-83B6-67A1B78B2D7A}"/>
                </a:ext>
              </a:extLst>
            </p:cNvPr>
            <p:cNvCxnSpPr>
              <a:cxnSpLocks/>
            </p:cNvCxnSpPr>
            <p:nvPr/>
          </p:nvCxnSpPr>
          <p:spPr>
            <a:xfrm>
              <a:off x="4619295" y="4432732"/>
              <a:ext cx="2774734" cy="6406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157A85F-BB83-4BE5-8531-8BFAE5E809D8}"/>
                </a:ext>
              </a:extLst>
            </p:cNvPr>
            <p:cNvCxnSpPr>
              <a:cxnSpLocks/>
            </p:cNvCxnSpPr>
            <p:nvPr/>
          </p:nvCxnSpPr>
          <p:spPr>
            <a:xfrm>
              <a:off x="4619295" y="4432732"/>
              <a:ext cx="2865099" cy="15681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1C590E0-1B0C-4D90-86A4-AB3E75C97CC9}"/>
                </a:ext>
              </a:extLst>
            </p:cNvPr>
            <p:cNvCxnSpPr>
              <a:cxnSpLocks/>
            </p:cNvCxnSpPr>
            <p:nvPr/>
          </p:nvCxnSpPr>
          <p:spPr>
            <a:xfrm>
              <a:off x="7484394" y="6000926"/>
              <a:ext cx="332126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48FEDBA-BC1F-47B6-9E6C-7A3C06C3F4C7}"/>
                </a:ext>
              </a:extLst>
            </p:cNvPr>
            <p:cNvCxnSpPr>
              <a:cxnSpLocks/>
            </p:cNvCxnSpPr>
            <p:nvPr/>
          </p:nvCxnSpPr>
          <p:spPr>
            <a:xfrm>
              <a:off x="7409793" y="5077233"/>
              <a:ext cx="333703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54AB-679D-4ACB-AC40-E179FE736805}"/>
                </a:ext>
              </a:extLst>
            </p:cNvPr>
            <p:cNvCxnSpPr>
              <a:cxnSpLocks/>
            </p:cNvCxnSpPr>
            <p:nvPr/>
          </p:nvCxnSpPr>
          <p:spPr>
            <a:xfrm flipV="1">
              <a:off x="1072957" y="4432732"/>
              <a:ext cx="3514810" cy="472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A06E2E-BF27-4812-80DC-4AFBE2DB702D}"/>
                </a:ext>
              </a:extLst>
            </p:cNvPr>
            <p:cNvCxnSpPr>
              <a:cxnSpLocks/>
            </p:cNvCxnSpPr>
            <p:nvPr/>
          </p:nvCxnSpPr>
          <p:spPr>
            <a:xfrm>
              <a:off x="2563229" y="5407573"/>
              <a:ext cx="219077" cy="0"/>
            </a:xfrm>
            <a:prstGeom prst="line">
              <a:avLst/>
            </a:prstGeom>
            <a:ln w="19050">
              <a:solidFill>
                <a:srgbClr val="E5801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45D306-BF95-4B35-AE47-DDC7B8B59436}"/>
                </a:ext>
              </a:extLst>
            </p:cNvPr>
            <p:cNvCxnSpPr>
              <a:cxnSpLocks/>
            </p:cNvCxnSpPr>
            <p:nvPr/>
          </p:nvCxnSpPr>
          <p:spPr>
            <a:xfrm>
              <a:off x="2592441" y="5944366"/>
              <a:ext cx="219077" cy="0"/>
            </a:xfrm>
            <a:prstGeom prst="line">
              <a:avLst/>
            </a:prstGeom>
            <a:ln w="19050">
              <a:solidFill>
                <a:srgbClr val="4CD74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151949-4425-4A22-A285-5D504A7C415A}"/>
                </a:ext>
              </a:extLst>
            </p:cNvPr>
            <p:cNvCxnSpPr>
              <a:cxnSpLocks/>
            </p:cNvCxnSpPr>
            <p:nvPr/>
          </p:nvCxnSpPr>
          <p:spPr>
            <a:xfrm>
              <a:off x="2563228" y="5678415"/>
              <a:ext cx="219077" cy="0"/>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3C1681-6C6E-4D89-9569-F6A29409531E}"/>
                </a:ext>
              </a:extLst>
            </p:cNvPr>
            <p:cNvCxnSpPr>
              <a:cxnSpLocks/>
            </p:cNvCxnSpPr>
            <p:nvPr/>
          </p:nvCxnSpPr>
          <p:spPr>
            <a:xfrm flipV="1">
              <a:off x="2592441" y="6220065"/>
              <a:ext cx="219077" cy="1"/>
            </a:xfrm>
            <a:prstGeom prst="line">
              <a:avLst/>
            </a:prstGeom>
            <a:ln w="1905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41AE642-02BD-49E7-B7B0-73710CA388E9}"/>
                </a:ext>
              </a:extLst>
            </p:cNvPr>
            <p:cNvCxnSpPr>
              <a:cxnSpLocks/>
            </p:cNvCxnSpPr>
            <p:nvPr/>
          </p:nvCxnSpPr>
          <p:spPr>
            <a:xfrm>
              <a:off x="2592441" y="6497665"/>
              <a:ext cx="22283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C49E7DF-8818-4E12-9624-3C06E0853BB7}"/>
                </a:ext>
              </a:extLst>
            </p:cNvPr>
            <p:cNvSpPr txBox="1"/>
            <p:nvPr/>
          </p:nvSpPr>
          <p:spPr>
            <a:xfrm>
              <a:off x="2801241" y="5214838"/>
              <a:ext cx="931665" cy="1477328"/>
            </a:xfrm>
            <a:prstGeom prst="rect">
              <a:avLst/>
            </a:prstGeom>
            <a:noFill/>
          </p:spPr>
          <p:txBody>
            <a:bodyPr wrap="none" rtlCol="0">
              <a:spAutoFit/>
            </a:bodyPr>
            <a:lstStyle/>
            <a:p>
              <a:r>
                <a:rPr lang="en-GB" dirty="0"/>
                <a:t>Thumb</a:t>
              </a:r>
            </a:p>
            <a:p>
              <a:r>
                <a:rPr lang="en-GB" dirty="0"/>
                <a:t>Index</a:t>
              </a:r>
            </a:p>
            <a:p>
              <a:r>
                <a:rPr lang="en-GB" dirty="0"/>
                <a:t>Middle</a:t>
              </a:r>
            </a:p>
            <a:p>
              <a:r>
                <a:rPr lang="en-GB" dirty="0"/>
                <a:t>Ring</a:t>
              </a:r>
            </a:p>
            <a:p>
              <a:r>
                <a:rPr lang="en-GB" dirty="0"/>
                <a:t>Little</a:t>
              </a:r>
            </a:p>
          </p:txBody>
        </p:sp>
      </p:grpSp>
      <p:pic>
        <p:nvPicPr>
          <p:cNvPr id="41" name="Picture 40">
            <a:extLst>
              <a:ext uri="{FF2B5EF4-FFF2-40B4-BE49-F238E27FC236}">
                <a16:creationId xmlns:a16="http://schemas.microsoft.com/office/drawing/2014/main" id="{76C83653-CFDB-4179-90A0-EE120DD6BA0B}"/>
              </a:ext>
            </a:extLst>
          </p:cNvPr>
          <p:cNvPicPr>
            <a:picLocks noChangeAspect="1"/>
          </p:cNvPicPr>
          <p:nvPr/>
        </p:nvPicPr>
        <p:blipFill rotWithShape="1">
          <a:blip r:embed="rId4"/>
          <a:srcRect l="61344" t="3313"/>
          <a:stretch/>
        </p:blipFill>
        <p:spPr>
          <a:xfrm>
            <a:off x="8796750" y="192247"/>
            <a:ext cx="2896623" cy="2328520"/>
          </a:xfrm>
          <a:prstGeom prst="rect">
            <a:avLst/>
          </a:prstGeom>
        </p:spPr>
      </p:pic>
      <p:cxnSp>
        <p:nvCxnSpPr>
          <p:cNvPr id="42" name="Straight Connector 41">
            <a:extLst>
              <a:ext uri="{FF2B5EF4-FFF2-40B4-BE49-F238E27FC236}">
                <a16:creationId xmlns:a16="http://schemas.microsoft.com/office/drawing/2014/main" id="{C0FE716D-7A24-4CFC-85F5-EAE57A366C54}"/>
              </a:ext>
            </a:extLst>
          </p:cNvPr>
          <p:cNvCxnSpPr>
            <a:cxnSpLocks/>
          </p:cNvCxnSpPr>
          <p:nvPr/>
        </p:nvCxnSpPr>
        <p:spPr>
          <a:xfrm>
            <a:off x="8870731" y="1148386"/>
            <a:ext cx="912461" cy="106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3B65D0-CFC3-46B4-B2B3-3F31EC0801E8}"/>
              </a:ext>
            </a:extLst>
          </p:cNvPr>
          <p:cNvCxnSpPr>
            <a:cxnSpLocks/>
          </p:cNvCxnSpPr>
          <p:nvPr/>
        </p:nvCxnSpPr>
        <p:spPr>
          <a:xfrm>
            <a:off x="8870730" y="1213092"/>
            <a:ext cx="1711453" cy="1061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A76FE25-56DB-40B8-9A1B-D61999C958AE}"/>
              </a:ext>
            </a:extLst>
          </p:cNvPr>
          <p:cNvCxnSpPr>
            <a:cxnSpLocks/>
          </p:cNvCxnSpPr>
          <p:nvPr/>
        </p:nvCxnSpPr>
        <p:spPr>
          <a:xfrm flipV="1">
            <a:off x="8870730" y="1283264"/>
            <a:ext cx="2501565" cy="116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2C2B961-0B50-4441-A880-EA32630C003F}"/>
              </a:ext>
            </a:extLst>
          </p:cNvPr>
          <p:cNvCxnSpPr>
            <a:cxnSpLocks/>
          </p:cNvCxnSpPr>
          <p:nvPr/>
        </p:nvCxnSpPr>
        <p:spPr>
          <a:xfrm>
            <a:off x="8870731" y="1646211"/>
            <a:ext cx="912461"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E884D10-6EDB-4597-ACCD-CF31DC04318F}"/>
              </a:ext>
            </a:extLst>
          </p:cNvPr>
          <p:cNvCxnSpPr>
            <a:cxnSpLocks/>
          </p:cNvCxnSpPr>
          <p:nvPr/>
        </p:nvCxnSpPr>
        <p:spPr>
          <a:xfrm>
            <a:off x="8870731" y="1558915"/>
            <a:ext cx="1711452"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0F1D2AB-167A-4252-AC18-1A6E2C56D9A4}"/>
              </a:ext>
            </a:extLst>
          </p:cNvPr>
          <p:cNvCxnSpPr>
            <a:cxnSpLocks/>
          </p:cNvCxnSpPr>
          <p:nvPr/>
        </p:nvCxnSpPr>
        <p:spPr>
          <a:xfrm>
            <a:off x="8870731" y="1489374"/>
            <a:ext cx="2501564" cy="0"/>
          </a:xfrm>
          <a:prstGeom prst="line">
            <a:avLst/>
          </a:prstGeom>
          <a:ln w="2857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B82C45B0-AB59-4458-A160-B1CBBF9EDC42}"/>
              </a:ext>
            </a:extLst>
          </p:cNvPr>
          <p:cNvSpPr txBox="1"/>
          <p:nvPr/>
        </p:nvSpPr>
        <p:spPr>
          <a:xfrm>
            <a:off x="10478810" y="211176"/>
            <a:ext cx="1214563" cy="369332"/>
          </a:xfrm>
          <a:prstGeom prst="rect">
            <a:avLst/>
          </a:prstGeom>
          <a:noFill/>
        </p:spPr>
        <p:txBody>
          <a:bodyPr wrap="none" rtlCol="0">
            <a:spAutoFit/>
          </a:bodyPr>
          <a:lstStyle/>
          <a:p>
            <a:r>
              <a:rPr lang="en-GB" dirty="0"/>
              <a:t>Side View</a:t>
            </a:r>
          </a:p>
        </p:txBody>
      </p:sp>
      <p:sp>
        <p:nvSpPr>
          <p:cNvPr id="54" name="TextBox 53">
            <a:extLst>
              <a:ext uri="{FF2B5EF4-FFF2-40B4-BE49-F238E27FC236}">
                <a16:creationId xmlns:a16="http://schemas.microsoft.com/office/drawing/2014/main" id="{077CBE0C-40E8-4B37-B8CA-A521CBA554B8}"/>
              </a:ext>
            </a:extLst>
          </p:cNvPr>
          <p:cNvSpPr txBox="1"/>
          <p:nvPr/>
        </p:nvSpPr>
        <p:spPr>
          <a:xfrm>
            <a:off x="598455" y="1219185"/>
            <a:ext cx="1164550" cy="369332"/>
          </a:xfrm>
          <a:prstGeom prst="rect">
            <a:avLst/>
          </a:prstGeom>
          <a:noFill/>
        </p:spPr>
        <p:txBody>
          <a:bodyPr wrap="none" rtlCol="0">
            <a:spAutoFit/>
          </a:bodyPr>
          <a:lstStyle/>
          <a:p>
            <a:r>
              <a:rPr lang="en-GB" dirty="0"/>
              <a:t>Top View</a:t>
            </a:r>
          </a:p>
        </p:txBody>
      </p:sp>
      <p:sp>
        <p:nvSpPr>
          <p:cNvPr id="50" name="TextBox 49">
            <a:extLst>
              <a:ext uri="{FF2B5EF4-FFF2-40B4-BE49-F238E27FC236}">
                <a16:creationId xmlns:a16="http://schemas.microsoft.com/office/drawing/2014/main" id="{AA2C6993-D74D-4D26-8092-0A7C6A948C2B}"/>
              </a:ext>
            </a:extLst>
          </p:cNvPr>
          <p:cNvSpPr txBox="1"/>
          <p:nvPr/>
        </p:nvSpPr>
        <p:spPr>
          <a:xfrm>
            <a:off x="4453034" y="6261208"/>
            <a:ext cx="3853876" cy="400110"/>
          </a:xfrm>
          <a:prstGeom prst="rect">
            <a:avLst/>
          </a:prstGeom>
          <a:solidFill>
            <a:schemeClr val="accent5">
              <a:lumMod val="60000"/>
              <a:lumOff val="40000"/>
            </a:schemeClr>
          </a:solidFill>
        </p:spPr>
        <p:txBody>
          <a:bodyPr wrap="none" rtlCol="0">
            <a:spAutoFit/>
          </a:bodyPr>
          <a:lstStyle/>
          <a:p>
            <a:r>
              <a:rPr lang="en-GB" sz="2000" dirty="0">
                <a:ln w="0"/>
                <a:effectLst>
                  <a:outerShdw blurRad="38100" dist="19050" dir="2700000" algn="tl" rotWithShape="0">
                    <a:schemeClr val="dk1">
                      <a:alpha val="40000"/>
                    </a:schemeClr>
                  </a:outerShdw>
                </a:effectLst>
              </a:rPr>
              <a:t>16 </a:t>
            </a:r>
            <a:r>
              <a:rPr lang="en-GB" sz="2000" dirty="0" err="1">
                <a:ln w="0"/>
                <a:effectLst>
                  <a:outerShdw blurRad="38100" dist="19050" dir="2700000" algn="tl" rotWithShape="0">
                    <a:schemeClr val="dk1">
                      <a:alpha val="40000"/>
                    </a:schemeClr>
                  </a:outerShdw>
                </a:effectLst>
              </a:rPr>
              <a:t>DoF</a:t>
            </a:r>
            <a:r>
              <a:rPr lang="en-GB" sz="2000" dirty="0">
                <a:ln w="0"/>
                <a:effectLst>
                  <a:outerShdw blurRad="38100" dist="19050" dir="2700000" algn="tl" rotWithShape="0">
                    <a:schemeClr val="dk1">
                      <a:alpha val="40000"/>
                    </a:schemeClr>
                  </a:outerShdw>
                </a:effectLst>
              </a:rPr>
              <a:t> = 32 Tendons = 32 Servos</a:t>
            </a:r>
          </a:p>
        </p:txBody>
      </p:sp>
    </p:spTree>
    <p:extLst>
      <p:ext uri="{BB962C8B-B14F-4D97-AF65-F5344CB8AC3E}">
        <p14:creationId xmlns:p14="http://schemas.microsoft.com/office/powerpoint/2010/main" val="137287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heme2">
  <a:themeElements>
    <a:clrScheme name="Watercolor_16x9">
      <a:dk1>
        <a:sysClr val="windowText" lastClr="000000"/>
      </a:dk1>
      <a:lt1>
        <a:sysClr val="window" lastClr="FFFFFF"/>
      </a:lt1>
      <a:dk2>
        <a:srgbClr val="09AFA7"/>
      </a:dk2>
      <a:lt2>
        <a:srgbClr val="AEF1EA"/>
      </a:lt2>
      <a:accent1>
        <a:srgbClr val="08CAC1"/>
      </a:accent1>
      <a:accent2>
        <a:srgbClr val="76C714"/>
      </a:accent2>
      <a:accent3>
        <a:srgbClr val="0E70C2"/>
      </a:accent3>
      <a:accent4>
        <a:srgbClr val="259F39"/>
      </a:accent4>
      <a:accent5>
        <a:srgbClr val="C8C015"/>
      </a:accent5>
      <a:accent6>
        <a:srgbClr val="444FDC"/>
      </a:accent6>
      <a:hlink>
        <a:srgbClr val="76C714"/>
      </a:hlink>
      <a:folHlink>
        <a:srgbClr val="7F7F7F"/>
      </a:folHlink>
    </a:clrScheme>
    <a:fontScheme name="Elemental">
      <a:maj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Theme2" id="{CEC5633B-3F97-4255-A86A-B3629B00A3CD}" vid="{8A77B2CD-5930-42AC-9C73-77FFA863D5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Theme2</Template>
  <TotalTime>5671</TotalTime>
  <Words>2488</Words>
  <Application>Microsoft Office PowerPoint</Application>
  <PresentationFormat>Widescreen</PresentationFormat>
  <Paragraphs>236</Paragraphs>
  <Slides>19</Slides>
  <Notes>18</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Palatino Linotype</vt:lpstr>
      <vt:lpstr>Theme2</vt:lpstr>
      <vt:lpstr>Ethohand II: Development and Control of a Dexterous Robotic Hand</vt:lpstr>
      <vt:lpstr>Background</vt:lpstr>
      <vt:lpstr>Purposes of Robotic Hands</vt:lpstr>
      <vt:lpstr>Ethohand I [5]</vt:lpstr>
      <vt:lpstr>Objectives</vt:lpstr>
      <vt:lpstr>Method - Thumb</vt:lpstr>
      <vt:lpstr>Method - Fingers</vt:lpstr>
      <vt:lpstr>Method - Palm</vt:lpstr>
      <vt:lpstr>Method – Motor Arrangement</vt:lpstr>
      <vt:lpstr>Method – Electronics and Control</vt:lpstr>
      <vt:lpstr>Results – Build of Ethohand II</vt:lpstr>
      <vt:lpstr>Results – Motions through Teleoperation</vt:lpstr>
      <vt:lpstr>Results – Grasp Taxonomy</vt:lpstr>
      <vt:lpstr>Results – Grasp Taxonomy</vt:lpstr>
      <vt:lpstr>Results – Object Manipulation</vt:lpstr>
      <vt:lpstr>Results – Comparison: GPL Toolbox [7]</vt:lpstr>
      <vt:lpstr>Results – Comparison: Convex Hulls [9]</vt:lpstr>
      <vt:lpstr>Conclusion</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FINGER DESIGN</dc:title>
  <dc:creator>Suleman, Munir</dc:creator>
  <cp:lastModifiedBy>M S</cp:lastModifiedBy>
  <cp:revision>535</cp:revision>
  <dcterms:created xsi:type="dcterms:W3CDTF">2019-02-27T12:28:45Z</dcterms:created>
  <dcterms:modified xsi:type="dcterms:W3CDTF">2021-07-27T12:09:35Z</dcterms:modified>
</cp:coreProperties>
</file>